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5" r:id="rId2"/>
    <p:sldId id="306" r:id="rId3"/>
    <p:sldId id="307" r:id="rId4"/>
    <p:sldId id="308" r:id="rId5"/>
    <p:sldId id="309" r:id="rId6"/>
    <p:sldId id="310" r:id="rId7"/>
    <p:sldId id="311" r:id="rId8"/>
    <p:sldId id="312" r:id="rId9"/>
    <p:sldId id="313" r:id="rId10"/>
    <p:sldId id="314" r:id="rId11"/>
    <p:sldId id="282" r:id="rId12"/>
    <p:sldId id="295" r:id="rId13"/>
    <p:sldId id="296" r:id="rId14"/>
    <p:sldId id="304" r:id="rId15"/>
    <p:sldId id="294" r:id="rId16"/>
    <p:sldId id="292" r:id="rId17"/>
    <p:sldId id="285" r:id="rId18"/>
    <p:sldId id="286" r:id="rId19"/>
    <p:sldId id="28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rgen" initials="JS" lastIdx="1" clrIdx="0">
    <p:extLst>
      <p:ext uri="{19B8F6BF-5375-455C-9EA6-DF929625EA0E}">
        <p15:presenceInfo xmlns:p15="http://schemas.microsoft.com/office/powerpoint/2012/main" userId="Jurg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86" d="100"/>
          <a:sy n="86" d="100"/>
        </p:scale>
        <p:origin x="4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0CE41-018B-4451-89D8-1E23B61746AC}" type="datetimeFigureOut">
              <a:rPr lang="en-US" smtClean="0"/>
              <a:t>10/10/2019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94F74-8EB5-49CA-9609-D1B985B496B3}" type="slidenum">
              <a:rPr lang="en-US" smtClean="0"/>
              <a:t>‹#›</a:t>
            </a:fld>
            <a:endParaRPr lang="en-US"/>
          </a:p>
        </p:txBody>
      </p:sp>
    </p:spTree>
    <p:extLst>
      <p:ext uri="{BB962C8B-B14F-4D97-AF65-F5344CB8AC3E}">
        <p14:creationId xmlns:p14="http://schemas.microsoft.com/office/powerpoint/2010/main" val="238910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B10D46-FAD1-4BFB-B29C-B456C9981FBA}"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94528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10D46-FAD1-4BFB-B29C-B456C9981FBA}"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411391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10D46-FAD1-4BFB-B29C-B456C9981FBA}"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143422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10D46-FAD1-4BFB-B29C-B456C9981FBA}"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1676252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B10D46-FAD1-4BFB-B29C-B456C9981FBA}"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356477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B10D46-FAD1-4BFB-B29C-B456C9981FBA}"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382326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B10D46-FAD1-4BFB-B29C-B456C9981FBA}" type="datetimeFigureOut">
              <a:rPr lang="en-US" smtClean="0"/>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461199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B10D46-FAD1-4BFB-B29C-B456C9981FBA}" type="datetimeFigureOut">
              <a:rPr lang="en-US" smtClean="0"/>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25358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10D46-FAD1-4BFB-B29C-B456C9981FBA}" type="datetimeFigureOut">
              <a:rPr lang="en-US" smtClean="0"/>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79726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B10D46-FAD1-4BFB-B29C-B456C9981FBA}"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180841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B10D46-FAD1-4BFB-B29C-B456C9981FBA}"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616DDD-BE6E-42E3-92A6-9CC1B0F5619D}" type="slidenum">
              <a:rPr lang="en-US" smtClean="0"/>
              <a:t>‹#›</a:t>
            </a:fld>
            <a:endParaRPr lang="en-US"/>
          </a:p>
        </p:txBody>
      </p:sp>
    </p:spTree>
    <p:extLst>
      <p:ext uri="{BB962C8B-B14F-4D97-AF65-F5344CB8AC3E}">
        <p14:creationId xmlns:p14="http://schemas.microsoft.com/office/powerpoint/2010/main" val="2620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10D46-FAD1-4BFB-B29C-B456C9981FBA}" type="datetimeFigureOut">
              <a:rPr lang="en-US" smtClean="0"/>
              <a:t>10/10/2019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16DDD-BE6E-42E3-92A6-9CC1B0F5619D}" type="slidenum">
              <a:rPr lang="en-US" smtClean="0"/>
              <a:t>‹#›</a:t>
            </a:fld>
            <a:endParaRPr lang="en-US"/>
          </a:p>
        </p:txBody>
      </p:sp>
    </p:spTree>
    <p:extLst>
      <p:ext uri="{BB962C8B-B14F-4D97-AF65-F5344CB8AC3E}">
        <p14:creationId xmlns:p14="http://schemas.microsoft.com/office/powerpoint/2010/main" val="4228464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oodle.com/poll/gbxvw3u4ispqetz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nescacademy-s.larc.nasa.gov/workshops/AePW3/public/"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oodle.com/poll/gbxvw3u4ispqetz5" TargetMode="External"/><Relationship Id="rId2" Type="http://schemas.openxmlformats.org/officeDocument/2006/relationships/hyperlink" Target="https://nescacademy.nasa.gov/workshops/AePW3/publi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AePW-3 </a:t>
            </a:r>
            <a:r>
              <a:rPr lang="en-US" dirty="0" err="1" smtClean="0"/>
              <a:t>Telecon</a:t>
            </a:r>
            <a:r>
              <a:rPr lang="en-US" dirty="0" smtClean="0"/>
              <a:t> </a:t>
            </a:r>
            <a:endParaRPr lang="en-US" dirty="0"/>
          </a:p>
        </p:txBody>
      </p:sp>
      <p:sp>
        <p:nvSpPr>
          <p:cNvPr id="3" name="Subtitle 2"/>
          <p:cNvSpPr>
            <a:spLocks noGrp="1"/>
          </p:cNvSpPr>
          <p:nvPr>
            <p:ph type="subTitle" idx="1"/>
          </p:nvPr>
        </p:nvSpPr>
        <p:spPr/>
        <p:txBody>
          <a:bodyPr/>
          <a:lstStyle/>
          <a:p>
            <a:r>
              <a:rPr lang="en-US" dirty="0" smtClean="0"/>
              <a:t>Oct 10, 2019</a:t>
            </a:r>
            <a:endParaRPr lang="en-US" dirty="0"/>
          </a:p>
        </p:txBody>
      </p:sp>
    </p:spTree>
    <p:extLst>
      <p:ext uri="{BB962C8B-B14F-4D97-AF65-F5344CB8AC3E}">
        <p14:creationId xmlns:p14="http://schemas.microsoft.com/office/powerpoint/2010/main" val="363463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352425"/>
            <a:ext cx="11632252" cy="892175"/>
          </a:xfrm>
        </p:spPr>
        <p:txBody>
          <a:bodyPr anchor="ctr">
            <a:normAutofit/>
          </a:bodyPr>
          <a:lstStyle/>
          <a:p>
            <a:pPr marL="177800" indent="-177800"/>
            <a:r>
              <a:rPr lang="en-US" sz="2800" dirty="0" smtClean="0">
                <a:solidFill>
                  <a:srgbClr val="0070C0"/>
                </a:solidFill>
              </a:rPr>
              <a:t>Interests and way forward</a:t>
            </a:r>
            <a:endParaRPr lang="en-US" sz="2800" dirty="0">
              <a:solidFill>
                <a:srgbClr val="0070C0"/>
              </a:solidFill>
            </a:endParaRPr>
          </a:p>
        </p:txBody>
      </p:sp>
      <p:sp>
        <p:nvSpPr>
          <p:cNvPr id="4" name="Goals:…"/>
          <p:cNvSpPr txBox="1">
            <a:spLocks/>
          </p:cNvSpPr>
          <p:nvPr/>
        </p:nvSpPr>
        <p:spPr>
          <a:xfrm>
            <a:off x="462280" y="1258824"/>
            <a:ext cx="11388344" cy="4581254"/>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7447" indent="-147447" defTabSz="196596">
              <a:spcBef>
                <a:spcPts val="300"/>
              </a:spcBef>
              <a:defRPr sz="1376"/>
            </a:pPr>
            <a:r>
              <a:rPr lang="en-US" sz="1800" dirty="0" smtClean="0">
                <a:solidFill>
                  <a:prstClr val="black"/>
                </a:solidFill>
              </a:rPr>
              <a:t>Regarding these three test cases, we are interested in the investigation of several topics:</a:t>
            </a:r>
          </a:p>
          <a:p>
            <a:pPr marL="450850" lvl="1" indent="-187325" defTabSz="196596">
              <a:spcBef>
                <a:spcPts val="600"/>
              </a:spcBef>
              <a:defRPr sz="1376"/>
            </a:pPr>
            <a:r>
              <a:rPr lang="en-US" sz="1800" dirty="0" smtClean="0">
                <a:solidFill>
                  <a:srgbClr val="0070C0"/>
                </a:solidFill>
              </a:rPr>
              <a:t>Analysis of large static deflections (comparison of different theories and methods)</a:t>
            </a:r>
          </a:p>
          <a:p>
            <a:pPr marL="450850" lvl="1" indent="-187325" defTabSz="196596">
              <a:spcBef>
                <a:spcPts val="300"/>
              </a:spcBef>
              <a:defRPr sz="1376"/>
            </a:pPr>
            <a:r>
              <a:rPr lang="en-US" sz="1800" dirty="0" smtClean="0">
                <a:solidFill>
                  <a:srgbClr val="0070C0"/>
                </a:solidFill>
              </a:rPr>
              <a:t>Structural properties under preload due to large static deflection (changes in modal properties)</a:t>
            </a:r>
          </a:p>
          <a:p>
            <a:pPr marL="450850" lvl="1" indent="-187325" defTabSz="196596">
              <a:spcBef>
                <a:spcPts val="300"/>
              </a:spcBef>
              <a:defRPr sz="1376"/>
            </a:pPr>
            <a:r>
              <a:rPr lang="en-US" sz="1800" dirty="0" smtClean="0">
                <a:solidFill>
                  <a:srgbClr val="0070C0"/>
                </a:solidFill>
              </a:rPr>
              <a:t>Limits of linear methods (both structure and aero)</a:t>
            </a:r>
          </a:p>
          <a:p>
            <a:pPr marL="450850" lvl="1" indent="-187325" defTabSz="196596">
              <a:spcBef>
                <a:spcPts val="300"/>
              </a:spcBef>
              <a:defRPr sz="1376"/>
            </a:pPr>
            <a:r>
              <a:rPr lang="en-US" sz="1800" dirty="0" smtClean="0">
                <a:solidFill>
                  <a:srgbClr val="0070C0"/>
                </a:solidFill>
              </a:rPr>
              <a:t>Stability of the system about statically deformed aeroelastic shape (flutter, LCO)</a:t>
            </a:r>
          </a:p>
          <a:p>
            <a:pPr marL="450850" lvl="1" indent="-187325" defTabSz="196596">
              <a:spcBef>
                <a:spcPts val="300"/>
              </a:spcBef>
              <a:defRPr sz="1376"/>
            </a:pPr>
            <a:r>
              <a:rPr lang="en-US" sz="1800" dirty="0" smtClean="0">
                <a:solidFill>
                  <a:srgbClr val="0070C0"/>
                </a:solidFill>
              </a:rPr>
              <a:t>Hysteresis in LCO</a:t>
            </a:r>
          </a:p>
          <a:p>
            <a:pPr marL="450850" lvl="1" indent="-187325" defTabSz="196596">
              <a:spcBef>
                <a:spcPts val="300"/>
              </a:spcBef>
              <a:defRPr sz="1376"/>
            </a:pPr>
            <a:r>
              <a:rPr lang="en-US" sz="1800" dirty="0" smtClean="0">
                <a:solidFill>
                  <a:srgbClr val="0070C0"/>
                </a:solidFill>
              </a:rPr>
              <a:t>Impacts of nonlinear inertia effects on flutter/LCO (coupled in-plane and torsional motions at large deflections)</a:t>
            </a:r>
          </a:p>
          <a:p>
            <a:pPr marL="450850" lvl="1" indent="-187325" defTabSz="196596">
              <a:spcBef>
                <a:spcPts val="300"/>
              </a:spcBef>
              <a:defRPr sz="1376"/>
            </a:pPr>
            <a:r>
              <a:rPr lang="en-US" sz="1800" dirty="0" smtClean="0">
                <a:solidFill>
                  <a:srgbClr val="0070C0"/>
                </a:solidFill>
              </a:rPr>
              <a:t>Impact of aerodynamic nonlinearities (stall and flow separation at high AoA, low Reynolds numbers, necessity of high fidelity methods such as URANS)</a:t>
            </a:r>
          </a:p>
          <a:p>
            <a:pPr marL="450850" lvl="1" indent="-187325" defTabSz="196596">
              <a:spcBef>
                <a:spcPts val="300"/>
              </a:spcBef>
              <a:defRPr sz="1376"/>
            </a:pPr>
            <a:r>
              <a:rPr lang="en-US" sz="1800" dirty="0" smtClean="0">
                <a:solidFill>
                  <a:srgbClr val="0070C0"/>
                </a:solidFill>
              </a:rPr>
              <a:t>Interaction of aerodynamic and structural nonlinearities</a:t>
            </a:r>
          </a:p>
          <a:p>
            <a:pPr defTabSz="196596">
              <a:spcBef>
                <a:spcPts val="600"/>
              </a:spcBef>
              <a:defRPr sz="1376"/>
            </a:pPr>
            <a:r>
              <a:rPr lang="en-US" sz="1800" dirty="0" smtClean="0">
                <a:solidFill>
                  <a:prstClr val="black"/>
                </a:solidFill>
              </a:rPr>
              <a:t>So far, most of us agreed to contribute to the </a:t>
            </a:r>
            <a:r>
              <a:rPr lang="en-US" sz="1800" i="1" dirty="0" smtClean="0">
                <a:solidFill>
                  <a:prstClr val="black"/>
                </a:solidFill>
              </a:rPr>
              <a:t>Technion Benchmark Wing</a:t>
            </a:r>
            <a:r>
              <a:rPr lang="en-US" sz="1800" dirty="0" smtClean="0">
                <a:solidFill>
                  <a:prstClr val="black"/>
                </a:solidFill>
              </a:rPr>
              <a:t> and the UoB </a:t>
            </a:r>
            <a:r>
              <a:rPr lang="en-US" sz="1800" i="1" dirty="0" smtClean="0">
                <a:solidFill>
                  <a:prstClr val="black"/>
                </a:solidFill>
              </a:rPr>
              <a:t>AWI-HARW</a:t>
            </a:r>
          </a:p>
          <a:p>
            <a:pPr defTabSz="196596">
              <a:spcBef>
                <a:spcPts val="300"/>
              </a:spcBef>
              <a:defRPr sz="1376"/>
            </a:pPr>
            <a:r>
              <a:rPr lang="en-US" sz="1800" dirty="0" smtClean="0">
                <a:solidFill>
                  <a:prstClr val="black"/>
                </a:solidFill>
              </a:rPr>
              <a:t>DLR and TU Delft offered to support collaborative experiments of the Technion Wing by testing this model in their wind tunnel (TU Delft would also do a GVT)</a:t>
            </a:r>
          </a:p>
          <a:p>
            <a:pPr defTabSz="196596">
              <a:spcBef>
                <a:spcPts val="300"/>
              </a:spcBef>
              <a:defRPr sz="1376"/>
            </a:pPr>
            <a:r>
              <a:rPr lang="en-US" sz="1800" dirty="0" smtClean="0">
                <a:solidFill>
                  <a:prstClr val="black"/>
                </a:solidFill>
              </a:rPr>
              <a:t>There is also interest in flight dynamics of very flexible A/C, but this seems appropriate after the wing-only tests</a:t>
            </a:r>
          </a:p>
          <a:p>
            <a:pPr defTabSz="196596">
              <a:spcBef>
                <a:spcPts val="300"/>
              </a:spcBef>
              <a:defRPr sz="1376"/>
            </a:pPr>
            <a:r>
              <a:rPr lang="en-US" sz="1800" dirty="0" smtClean="0">
                <a:solidFill>
                  <a:prstClr val="black"/>
                </a:solidFill>
              </a:rPr>
              <a:t>We will have another Telecon in the Large Deflection Group to decide upon the test cases we want to use and then develop a sequence of reasonable investigations</a:t>
            </a:r>
            <a:endParaRPr lang="en-US" sz="1800" dirty="0">
              <a:solidFill>
                <a:prstClr val="black"/>
              </a:solidFill>
            </a:endParaRPr>
          </a:p>
        </p:txBody>
      </p:sp>
    </p:spTree>
    <p:extLst>
      <p:ext uri="{BB962C8B-B14F-4D97-AF65-F5344CB8AC3E}">
        <p14:creationId xmlns:p14="http://schemas.microsoft.com/office/powerpoint/2010/main" val="1899101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56603"/>
            <a:ext cx="9637336" cy="2387600"/>
          </a:xfrm>
        </p:spPr>
        <p:txBody>
          <a:bodyPr>
            <a:normAutofit fontScale="90000"/>
          </a:bodyPr>
          <a:lstStyle/>
          <a:p>
            <a:r>
              <a:rPr lang="en-US" dirty="0" smtClean="0"/>
              <a:t>Moving Forward with the </a:t>
            </a:r>
            <a:r>
              <a:rPr lang="en-US" dirty="0" err="1" smtClean="0"/>
              <a:t>Aeroelastic</a:t>
            </a:r>
            <a:r>
              <a:rPr lang="en-US" dirty="0" smtClean="0"/>
              <a:t> Prediction Workshop 3</a:t>
            </a:r>
            <a:endParaRPr lang="en-US" dirty="0"/>
          </a:p>
        </p:txBody>
      </p:sp>
      <p:sp>
        <p:nvSpPr>
          <p:cNvPr id="3" name="Subtitle 2"/>
          <p:cNvSpPr>
            <a:spLocks noGrp="1"/>
          </p:cNvSpPr>
          <p:nvPr>
            <p:ph type="subTitle" idx="1"/>
          </p:nvPr>
        </p:nvSpPr>
        <p:spPr>
          <a:xfrm>
            <a:off x="1524000" y="4150678"/>
            <a:ext cx="9144000" cy="1655762"/>
          </a:xfrm>
        </p:spPr>
        <p:txBody>
          <a:bodyPr/>
          <a:lstStyle/>
          <a:p>
            <a:r>
              <a:rPr lang="en-US" dirty="0" err="1" smtClean="0"/>
              <a:t>Telecon</a:t>
            </a:r>
            <a:r>
              <a:rPr lang="en-US" dirty="0" smtClean="0"/>
              <a:t> Notes</a:t>
            </a:r>
          </a:p>
          <a:p>
            <a:endParaRPr lang="en-US" dirty="0" smtClean="0"/>
          </a:p>
          <a:p>
            <a:r>
              <a:rPr lang="en-US" dirty="0" smtClean="0"/>
              <a:t>Sept 9, 2019</a:t>
            </a:r>
            <a:endParaRPr lang="en-US" dirty="0"/>
          </a:p>
        </p:txBody>
      </p:sp>
    </p:spTree>
    <p:extLst>
      <p:ext uri="{BB962C8B-B14F-4D97-AF65-F5344CB8AC3E}">
        <p14:creationId xmlns:p14="http://schemas.microsoft.com/office/powerpoint/2010/main" val="4165045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311" y="0"/>
            <a:ext cx="10515600" cy="1325563"/>
          </a:xfrm>
        </p:spPr>
        <p:txBody>
          <a:bodyPr/>
          <a:lstStyle/>
          <a:p>
            <a:r>
              <a:rPr lang="en-US" dirty="0" smtClean="0"/>
              <a:t>Notes from Sept 12 2019 </a:t>
            </a:r>
            <a:r>
              <a:rPr lang="en-US" dirty="0" err="1" smtClean="0"/>
              <a:t>Telecon</a:t>
            </a:r>
            <a:r>
              <a:rPr lang="en-US" dirty="0" smtClean="0"/>
              <a:t>  (Page 1/3)</a:t>
            </a:r>
            <a:endParaRPr lang="en-US" dirty="0"/>
          </a:p>
        </p:txBody>
      </p:sp>
      <p:sp>
        <p:nvSpPr>
          <p:cNvPr id="3" name="Content Placeholder 2"/>
          <p:cNvSpPr>
            <a:spLocks noGrp="1"/>
          </p:cNvSpPr>
          <p:nvPr>
            <p:ph idx="1"/>
          </p:nvPr>
        </p:nvSpPr>
        <p:spPr>
          <a:xfrm>
            <a:off x="601134" y="1103136"/>
            <a:ext cx="10515600" cy="4351338"/>
          </a:xfrm>
        </p:spPr>
        <p:txBody>
          <a:bodyPr>
            <a:normAutofit fontScale="92500" lnSpcReduction="20000"/>
          </a:bodyPr>
          <a:lstStyle/>
          <a:p>
            <a:r>
              <a:rPr lang="en-US" dirty="0" smtClean="0"/>
              <a:t>Next </a:t>
            </a:r>
            <a:r>
              <a:rPr lang="en-US" dirty="0" err="1" smtClean="0"/>
              <a:t>telecon</a:t>
            </a:r>
            <a:r>
              <a:rPr lang="en-US" dirty="0" smtClean="0"/>
              <a:t> will be on Oct 10 (rather than on Oct 3 which is the first Thursday) in recognition of German Unity (or Unification?) Day</a:t>
            </a:r>
          </a:p>
          <a:p>
            <a:r>
              <a:rPr lang="en-US" dirty="0" err="1" smtClean="0"/>
              <a:t>Webex</a:t>
            </a:r>
            <a:r>
              <a:rPr lang="en-US" dirty="0" smtClean="0"/>
              <a:t>:  when the </a:t>
            </a:r>
            <a:r>
              <a:rPr lang="en-US" dirty="0" err="1" smtClean="0"/>
              <a:t>webex</a:t>
            </a:r>
            <a:r>
              <a:rPr lang="en-US" dirty="0" smtClean="0"/>
              <a:t> link comes up, there is an incorrect </a:t>
            </a:r>
            <a:r>
              <a:rPr lang="en-US" dirty="0" err="1" smtClean="0"/>
              <a:t>telecon</a:t>
            </a:r>
            <a:r>
              <a:rPr lang="en-US" dirty="0" smtClean="0"/>
              <a:t> number that is displayed.  </a:t>
            </a:r>
          </a:p>
          <a:p>
            <a:r>
              <a:rPr lang="en-US" dirty="0" smtClean="0"/>
              <a:t>Reviewed the survey.  9 parties had responded. Discussion of expanding the survey. </a:t>
            </a:r>
            <a:r>
              <a:rPr lang="en-US" dirty="0"/>
              <a:t>Jens added more categories on the fly. </a:t>
            </a:r>
            <a:r>
              <a:rPr lang="en-US" dirty="0" smtClean="0"/>
              <a:t>Bret reminded us that he was taking the lead on the google poll which would maybe help us to identify what product(s) do each of us want to get out of a workshop? Whereas the existing (and complementary) poll is more focused on what physics do we care about. Should the poll be expanded or does the current one make it easy to observe trends and extract data?</a:t>
            </a:r>
          </a:p>
          <a:p>
            <a:r>
              <a:rPr lang="en-US" dirty="0" smtClean="0"/>
              <a:t>Website landing page isn’t public-facing yet, and it only contains </a:t>
            </a:r>
            <a:r>
              <a:rPr lang="en-US" dirty="0" err="1" smtClean="0"/>
              <a:t>telecon</a:t>
            </a:r>
            <a:r>
              <a:rPr lang="en-US" dirty="0" smtClean="0"/>
              <a:t> information currently.  Please try to access it again next week.  </a:t>
            </a:r>
            <a:endParaRPr lang="en-US" dirty="0"/>
          </a:p>
        </p:txBody>
      </p:sp>
    </p:spTree>
    <p:extLst>
      <p:ext uri="{BB962C8B-B14F-4D97-AF65-F5344CB8AC3E}">
        <p14:creationId xmlns:p14="http://schemas.microsoft.com/office/powerpoint/2010/main" val="1194870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from Sept 12, 2019,  (page 2/3)</a:t>
            </a:r>
            <a:endParaRPr lang="en-US" dirty="0"/>
          </a:p>
        </p:txBody>
      </p:sp>
      <p:sp>
        <p:nvSpPr>
          <p:cNvPr id="3" name="Content Placeholder 2"/>
          <p:cNvSpPr>
            <a:spLocks noGrp="1"/>
          </p:cNvSpPr>
          <p:nvPr>
            <p:ph idx="1"/>
          </p:nvPr>
        </p:nvSpPr>
        <p:spPr/>
        <p:txBody>
          <a:bodyPr/>
          <a:lstStyle/>
          <a:p>
            <a:r>
              <a:rPr lang="en-US" dirty="0" smtClean="0"/>
              <a:t>Steve Massey reviewed the experimental test cases that have  been sent to him to date.  (Steve’s slides are included in these slides)</a:t>
            </a:r>
          </a:p>
          <a:p>
            <a:r>
              <a:rPr lang="en-US" dirty="0" smtClean="0"/>
              <a:t>High fidelity CFD workshop was mentioned and briefly discussed.  We will ask Steve Wood, one of the organizers of that workshop, to discuss that workshop including planned test cases.  Multi-purpose discussion: technical synergies, organizational aspects, possible participation</a:t>
            </a:r>
          </a:p>
          <a:p>
            <a:r>
              <a:rPr lang="en-US" dirty="0" smtClean="0"/>
              <a:t>Based on initial survey feedback, formed 3 ad hoc exploratory working groups.</a:t>
            </a:r>
          </a:p>
          <a:p>
            <a:endParaRPr lang="en-US" dirty="0"/>
          </a:p>
        </p:txBody>
      </p:sp>
    </p:spTree>
    <p:extLst>
      <p:ext uri="{BB962C8B-B14F-4D97-AF65-F5344CB8AC3E}">
        <p14:creationId xmlns:p14="http://schemas.microsoft.com/office/powerpoint/2010/main" val="1848248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from Sept 12, 2019 </a:t>
            </a:r>
            <a:r>
              <a:rPr lang="en-US" dirty="0" err="1" smtClean="0"/>
              <a:t>Telecon</a:t>
            </a:r>
            <a:r>
              <a:rPr lang="en-US" dirty="0" smtClean="0"/>
              <a:t> (Page 3/3)</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Working groups- ad hoc exploratory phase groups?</a:t>
            </a:r>
          </a:p>
          <a:p>
            <a:pPr lvl="1"/>
            <a:r>
              <a:rPr lang="en-US" dirty="0" smtClean="0"/>
              <a:t>Large Deformation Working Group tentative membership (Carlos to coordinate initial email):  Carlos </a:t>
            </a:r>
            <a:r>
              <a:rPr lang="en-US" dirty="0" err="1" smtClean="0"/>
              <a:t>Cesnik</a:t>
            </a:r>
            <a:r>
              <a:rPr lang="en-US" dirty="0" smtClean="0"/>
              <a:t>, Markus Ritter, Daniella </a:t>
            </a:r>
            <a:r>
              <a:rPr lang="en-US" dirty="0" err="1" smtClean="0"/>
              <a:t>Raveh</a:t>
            </a:r>
            <a:r>
              <a:rPr lang="en-US" dirty="0" smtClean="0"/>
              <a:t>, Jonathan Cooper, Earl Dowell, Kevin McHugh, Kai Bastos</a:t>
            </a:r>
          </a:p>
          <a:p>
            <a:pPr lvl="1"/>
            <a:r>
              <a:rPr lang="en-US" dirty="0" err="1" smtClean="0"/>
              <a:t>Hypersonics</a:t>
            </a:r>
            <a:r>
              <a:rPr lang="en-US" dirty="0" smtClean="0"/>
              <a:t> (Eric Blades to coordinate initial email):  Eric Blades, Adam </a:t>
            </a:r>
            <a:r>
              <a:rPr lang="en-US" dirty="0" err="1" smtClean="0"/>
              <a:t>Jirasek</a:t>
            </a:r>
            <a:r>
              <a:rPr lang="en-US" dirty="0" smtClean="0"/>
              <a:t>, Kevin McHugh, Kai Bastos, Earl Dowell)  Note that there may be interest from the High Fidelity CFD group.</a:t>
            </a:r>
          </a:p>
          <a:p>
            <a:pPr lvl="1"/>
            <a:r>
              <a:rPr lang="en-US" dirty="0" smtClean="0"/>
              <a:t>High angle of attack (Jen </a:t>
            </a:r>
            <a:r>
              <a:rPr lang="en-US" dirty="0" err="1" smtClean="0"/>
              <a:t>Heeg</a:t>
            </a:r>
            <a:r>
              <a:rPr lang="en-US" dirty="0" smtClean="0"/>
              <a:t> to coordinate initial email):  Jen Heeg, and all those who have taken the survey except Markus (who is the only one who didn’t select this as an area of interest)</a:t>
            </a:r>
          </a:p>
          <a:p>
            <a:r>
              <a:rPr lang="en-US" dirty="0" smtClean="0"/>
              <a:t>Expectations from these groups</a:t>
            </a:r>
          </a:p>
          <a:p>
            <a:pPr lvl="1"/>
            <a:r>
              <a:rPr lang="en-US" dirty="0" smtClean="0"/>
              <a:t>None?</a:t>
            </a:r>
          </a:p>
          <a:p>
            <a:pPr lvl="1"/>
            <a:r>
              <a:rPr lang="en-US" dirty="0" smtClean="0"/>
              <a:t>Item on the agenda of the next </a:t>
            </a:r>
            <a:r>
              <a:rPr lang="en-US" dirty="0" err="1" smtClean="0"/>
              <a:t>telecon</a:t>
            </a:r>
            <a:r>
              <a:rPr lang="en-US" dirty="0" smtClean="0"/>
              <a:t> to see if they have exceeded expectations</a:t>
            </a:r>
          </a:p>
          <a:p>
            <a:pPr lvl="1"/>
            <a:r>
              <a:rPr lang="en-US" dirty="0" smtClean="0"/>
              <a:t>Exchange emails or have discussions to try and find common ground, objectives, tests cases, other good things</a:t>
            </a:r>
            <a:endParaRPr lang="en-US" dirty="0"/>
          </a:p>
        </p:txBody>
      </p:sp>
    </p:spTree>
    <p:extLst>
      <p:ext uri="{BB962C8B-B14F-4D97-AF65-F5344CB8AC3E}">
        <p14:creationId xmlns:p14="http://schemas.microsoft.com/office/powerpoint/2010/main" val="648107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progress &amp; path forward</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doodle.com/poll/gbxvw3u4ispqetz5</a:t>
            </a:r>
            <a:endParaRPr lang="en-US" dirty="0" smtClean="0"/>
          </a:p>
          <a:p>
            <a:r>
              <a:rPr lang="en-US" dirty="0" smtClean="0"/>
              <a:t>Suggest defining a suite of cases as shown for the high fidelity CFD workshop</a:t>
            </a:r>
          </a:p>
          <a:p>
            <a:r>
              <a:rPr lang="en-US" dirty="0" smtClean="0"/>
              <a:t>Possible collaboration and participation in high fidelity CFD workshop</a:t>
            </a:r>
            <a:endParaRPr lang="en-US" dirty="0"/>
          </a:p>
        </p:txBody>
      </p:sp>
    </p:spTree>
    <p:extLst>
      <p:ext uri="{BB962C8B-B14F-4D97-AF65-F5344CB8AC3E}">
        <p14:creationId xmlns:p14="http://schemas.microsoft.com/office/powerpoint/2010/main" val="987864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progress</a:t>
            </a:r>
            <a:endParaRPr lang="en-US" dirty="0"/>
          </a:p>
        </p:txBody>
      </p:sp>
      <p:sp>
        <p:nvSpPr>
          <p:cNvPr id="3" name="Content Placeholder 2"/>
          <p:cNvSpPr>
            <a:spLocks noGrp="1"/>
          </p:cNvSpPr>
          <p:nvPr>
            <p:ph idx="1"/>
          </p:nvPr>
        </p:nvSpPr>
        <p:spPr/>
        <p:txBody>
          <a:bodyPr/>
          <a:lstStyle/>
          <a:p>
            <a:r>
              <a:rPr lang="en-US" dirty="0">
                <a:hlinkClick r:id="rId2"/>
              </a:rPr>
              <a:t>https://nescacademy-s.larc.nasa.gov/workshops/AePW3/public/</a:t>
            </a:r>
            <a:endParaRPr lang="en-US" dirty="0"/>
          </a:p>
        </p:txBody>
      </p:sp>
    </p:spTree>
    <p:extLst>
      <p:ext uri="{BB962C8B-B14F-4D97-AF65-F5344CB8AC3E}">
        <p14:creationId xmlns:p14="http://schemas.microsoft.com/office/powerpoint/2010/main" val="297558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1973"/>
            <a:ext cx="10515600" cy="1325563"/>
          </a:xfrm>
        </p:spPr>
        <p:txBody>
          <a:bodyPr/>
          <a:lstStyle/>
          <a:p>
            <a:r>
              <a:rPr lang="en-US" dirty="0" smtClean="0"/>
              <a:t>Collaboration format</a:t>
            </a:r>
            <a:endParaRPr lang="en-US" dirty="0"/>
          </a:p>
        </p:txBody>
      </p:sp>
      <p:sp>
        <p:nvSpPr>
          <p:cNvPr id="3" name="Content Placeholder 2"/>
          <p:cNvSpPr>
            <a:spLocks noGrp="1"/>
          </p:cNvSpPr>
          <p:nvPr>
            <p:ph idx="1"/>
          </p:nvPr>
        </p:nvSpPr>
        <p:spPr/>
        <p:txBody>
          <a:bodyPr/>
          <a:lstStyle/>
          <a:p>
            <a:r>
              <a:rPr lang="en-US" dirty="0" smtClean="0"/>
              <a:t>Objective of workshops: Collaborate in an effective manner, getting the most return for time investment.</a:t>
            </a:r>
          </a:p>
          <a:p>
            <a:r>
              <a:rPr lang="en-US" dirty="0" smtClean="0"/>
              <a:t>Prior workshops were patterned after Drag Prediction Workshop.  This is not a requirement, but rather has been a choice.  We are free to make a different choice.</a:t>
            </a:r>
          </a:p>
          <a:p>
            <a:r>
              <a:rPr lang="en-US" dirty="0" smtClean="0"/>
              <a:t>Workshop </a:t>
            </a:r>
            <a:r>
              <a:rPr lang="en-US" dirty="0"/>
              <a:t>and workshop process?</a:t>
            </a:r>
          </a:p>
          <a:p>
            <a:r>
              <a:rPr lang="en-US" dirty="0"/>
              <a:t>Collaborative workspace that can naturally leads to a workshop?</a:t>
            </a:r>
          </a:p>
        </p:txBody>
      </p:sp>
    </p:spTree>
    <p:extLst>
      <p:ext uri="{BB962C8B-B14F-4D97-AF65-F5344CB8AC3E}">
        <p14:creationId xmlns:p14="http://schemas.microsoft.com/office/powerpoint/2010/main" val="849072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46" y="0"/>
            <a:ext cx="11682804" cy="1325563"/>
          </a:xfrm>
        </p:spPr>
        <p:txBody>
          <a:bodyPr>
            <a:normAutofit/>
          </a:bodyPr>
          <a:lstStyle/>
          <a:p>
            <a:r>
              <a:rPr lang="en-US" sz="4000" dirty="0" smtClean="0"/>
              <a:t>Objectives of the Aeroelastic Prediction Workshop</a:t>
            </a:r>
            <a:endParaRPr lang="en-US" sz="4000" dirty="0"/>
          </a:p>
        </p:txBody>
      </p:sp>
      <p:sp>
        <p:nvSpPr>
          <p:cNvPr id="3" name="Content Placeholder 2"/>
          <p:cNvSpPr>
            <a:spLocks noGrp="1"/>
          </p:cNvSpPr>
          <p:nvPr>
            <p:ph idx="1"/>
          </p:nvPr>
        </p:nvSpPr>
        <p:spPr>
          <a:xfrm>
            <a:off x="511097" y="1365449"/>
            <a:ext cx="11071303" cy="4351338"/>
          </a:xfrm>
        </p:spPr>
        <p:txBody>
          <a:bodyPr>
            <a:noAutofit/>
          </a:bodyPr>
          <a:lstStyle/>
          <a:p>
            <a:r>
              <a:rPr lang="en-US" sz="2800" b="1" dirty="0" smtClean="0"/>
              <a:t>Assess the goodness </a:t>
            </a:r>
            <a:r>
              <a:rPr lang="en-US" sz="2800" dirty="0" smtClean="0"/>
              <a:t>of computational tools for predicting aeroelastic response, including flutter</a:t>
            </a:r>
          </a:p>
          <a:p>
            <a:r>
              <a:rPr lang="en-US" sz="2800" b="1" dirty="0" smtClean="0"/>
              <a:t>Understand why </a:t>
            </a:r>
            <a:r>
              <a:rPr lang="en-US" sz="2800" dirty="0" smtClean="0"/>
              <a:t>our tools don’t always produce successful predictions </a:t>
            </a:r>
          </a:p>
          <a:p>
            <a:pPr lvl="1"/>
            <a:r>
              <a:rPr lang="en-US" sz="2400" dirty="0" smtClean="0"/>
              <a:t>Which aspects of the physics are we falling short of predicting correctly?  </a:t>
            </a:r>
          </a:p>
          <a:p>
            <a:pPr lvl="1"/>
            <a:r>
              <a:rPr lang="en-US" sz="2400" dirty="0" smtClean="0"/>
              <a:t>What about our methods causes us to fall short of successful predictions?</a:t>
            </a:r>
          </a:p>
          <a:p>
            <a:r>
              <a:rPr lang="en-US" sz="2800" dirty="0" smtClean="0"/>
              <a:t>Establish </a:t>
            </a:r>
            <a:r>
              <a:rPr lang="en-US" sz="2800" b="1" dirty="0" smtClean="0"/>
              <a:t>uncertainty bounds</a:t>
            </a:r>
            <a:r>
              <a:rPr lang="en-US" sz="2800" dirty="0" smtClean="0"/>
              <a:t> for computational results</a:t>
            </a:r>
          </a:p>
          <a:p>
            <a:r>
              <a:rPr lang="en-US" sz="2800" dirty="0" smtClean="0"/>
              <a:t>Establish </a:t>
            </a:r>
            <a:r>
              <a:rPr lang="en-US" sz="2800" b="1" dirty="0" smtClean="0"/>
              <a:t>best practices </a:t>
            </a:r>
            <a:r>
              <a:rPr lang="en-US" sz="2800" dirty="0" smtClean="0"/>
              <a:t>for using tools</a:t>
            </a:r>
          </a:p>
          <a:p>
            <a:r>
              <a:rPr lang="en-US" sz="2800" dirty="0" smtClean="0"/>
              <a:t>Explicitly </a:t>
            </a:r>
            <a:r>
              <a:rPr lang="en-US" sz="2800" b="1" dirty="0" smtClean="0"/>
              <a:t>illustrate the specific needs</a:t>
            </a:r>
            <a:r>
              <a:rPr lang="en-US" sz="2800" dirty="0" smtClean="0"/>
              <a:t> for validation experimentation- i.e. why what we have isn’t good enough</a:t>
            </a:r>
          </a:p>
          <a:p>
            <a:r>
              <a:rPr lang="en-US" sz="2800" dirty="0" smtClean="0"/>
              <a:t>Establish </a:t>
            </a:r>
            <a:r>
              <a:rPr lang="en-US" sz="2800" b="1" dirty="0" smtClean="0"/>
              <a:t>community </a:t>
            </a:r>
            <a:r>
              <a:rPr lang="en-US" sz="2800" dirty="0" smtClean="0"/>
              <a:t>for leveraging experiences and processes</a:t>
            </a:r>
          </a:p>
          <a:p>
            <a:pPr marL="0" indent="0">
              <a:buNone/>
            </a:pPr>
            <a:endParaRPr lang="en-US" dirty="0"/>
          </a:p>
        </p:txBody>
      </p:sp>
      <p:sp>
        <p:nvSpPr>
          <p:cNvPr id="4" name="Slide Number Placeholder 3"/>
          <p:cNvSpPr>
            <a:spLocks noGrp="1"/>
          </p:cNvSpPr>
          <p:nvPr>
            <p:ph type="sldNum" sz="quarter" idx="12"/>
          </p:nvPr>
        </p:nvSpPr>
        <p:spPr/>
        <p:txBody>
          <a:bodyPr/>
          <a:lstStyle/>
          <a:p>
            <a:fld id="{4BC57593-57E7-4AD1-96F0-8D544D058240}" type="slidenum">
              <a:rPr lang="en-US" smtClean="0"/>
              <a:pPr/>
              <a:t>18</a:t>
            </a:fld>
            <a:endParaRPr lang="en-US" dirty="0"/>
          </a:p>
        </p:txBody>
      </p:sp>
    </p:spTree>
    <p:extLst>
      <p:ext uri="{BB962C8B-B14F-4D97-AF65-F5344CB8AC3E}">
        <p14:creationId xmlns:p14="http://schemas.microsoft.com/office/powerpoint/2010/main" val="1867572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of unsteady aerodynamic experimental data sets</a:t>
            </a:r>
            <a:endParaRPr lang="en-US" dirty="0"/>
          </a:p>
        </p:txBody>
      </p:sp>
      <p:sp>
        <p:nvSpPr>
          <p:cNvPr id="3" name="Content Placeholder 2"/>
          <p:cNvSpPr>
            <a:spLocks noGrp="1"/>
          </p:cNvSpPr>
          <p:nvPr>
            <p:ph idx="1"/>
          </p:nvPr>
        </p:nvSpPr>
        <p:spPr/>
        <p:txBody>
          <a:bodyPr/>
          <a:lstStyle/>
          <a:p>
            <a:r>
              <a:rPr lang="en-US" dirty="0" smtClean="0"/>
              <a:t>Send technical reference papers on data sets acquired since 2005</a:t>
            </a:r>
          </a:p>
          <a:p>
            <a:r>
              <a:rPr lang="en-US" dirty="0" smtClean="0"/>
              <a:t>Unsteady aerodynamics</a:t>
            </a:r>
          </a:p>
          <a:p>
            <a:r>
              <a:rPr lang="en-US" dirty="0" smtClean="0"/>
              <a:t>Flutter</a:t>
            </a:r>
          </a:p>
          <a:p>
            <a:r>
              <a:rPr lang="en-US" dirty="0" smtClean="0"/>
              <a:t>Buffet</a:t>
            </a:r>
          </a:p>
          <a:p>
            <a:r>
              <a:rPr lang="en-US" dirty="0" smtClean="0"/>
              <a:t>LCO</a:t>
            </a:r>
          </a:p>
          <a:p>
            <a:pPr marL="0" indent="0">
              <a:buNone/>
            </a:pPr>
            <a:r>
              <a:rPr lang="en-US" sz="3600" b="1" dirty="0" smtClean="0"/>
              <a:t>Send to steven.j.massey@nasa.gov</a:t>
            </a:r>
            <a:endParaRPr lang="en-US" sz="3600" b="1" dirty="0"/>
          </a:p>
        </p:txBody>
      </p:sp>
    </p:spTree>
    <p:extLst>
      <p:ext uri="{BB962C8B-B14F-4D97-AF65-F5344CB8AC3E}">
        <p14:creationId xmlns:p14="http://schemas.microsoft.com/office/powerpoint/2010/main" val="2977234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r>
              <a:rPr lang="en-US" dirty="0"/>
              <a:t>:</a:t>
            </a:r>
            <a:r>
              <a:rPr lang="en-US" dirty="0" smtClean="0"/>
              <a:t> October 10, </a:t>
            </a:r>
            <a:r>
              <a:rPr lang="en-US" dirty="0" smtClean="0"/>
              <a:t>2019</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Hypersonics</a:t>
            </a:r>
            <a:r>
              <a:rPr lang="en-US" dirty="0"/>
              <a:t> Working Group</a:t>
            </a:r>
          </a:p>
          <a:p>
            <a:r>
              <a:rPr lang="en-US" dirty="0" smtClean="0"/>
              <a:t>Large </a:t>
            </a:r>
            <a:r>
              <a:rPr lang="en-US" dirty="0"/>
              <a:t>Deformation Working Group </a:t>
            </a:r>
            <a:endParaRPr lang="en-US" dirty="0" smtClean="0"/>
          </a:p>
          <a:p>
            <a:r>
              <a:rPr lang="en-US" dirty="0" smtClean="0"/>
              <a:t>Notes:</a:t>
            </a:r>
          </a:p>
          <a:p>
            <a:pPr lvl="1"/>
            <a:r>
              <a:rPr lang="en-US" dirty="0"/>
              <a:t>High angle of attack Working Group:  </a:t>
            </a:r>
            <a:r>
              <a:rPr lang="en-US" dirty="0" err="1"/>
              <a:t>Telecon</a:t>
            </a:r>
            <a:r>
              <a:rPr lang="en-US" dirty="0"/>
              <a:t> to be held next Thursday Oct 17 at 11 am</a:t>
            </a:r>
          </a:p>
          <a:p>
            <a:pPr lvl="1"/>
            <a:r>
              <a:rPr lang="en-US" dirty="0" smtClean="0"/>
              <a:t>Inquiry made to AIAA-Applied Aero TC regarding possibility of discussion sessions at 2020 SciTech (Jan) and Aviation (June) conferences.  No information yet.</a:t>
            </a:r>
          </a:p>
          <a:p>
            <a:pPr lvl="1"/>
            <a:r>
              <a:rPr lang="en-US" dirty="0" smtClean="0"/>
              <a:t>Website landing page is public facing now </a:t>
            </a:r>
            <a:r>
              <a:rPr lang="en-US" dirty="0">
                <a:hlinkClick r:id="rId2"/>
              </a:rPr>
              <a:t>https://nescacademy.nasa.gov/workshops/AePW3/public/</a:t>
            </a:r>
            <a:endParaRPr lang="en-US" dirty="0" smtClean="0"/>
          </a:p>
          <a:p>
            <a:pPr lvl="1"/>
            <a:r>
              <a:rPr lang="en-US" dirty="0" smtClean="0"/>
              <a:t>Polls &amp; Surveys</a:t>
            </a:r>
          </a:p>
          <a:p>
            <a:pPr lvl="2"/>
            <a:r>
              <a:rPr lang="en-US" dirty="0" smtClean="0"/>
              <a:t>Doodle poll</a:t>
            </a:r>
          </a:p>
          <a:p>
            <a:pPr marL="914400" lvl="2" indent="0">
              <a:buNone/>
            </a:pPr>
            <a:r>
              <a:rPr lang="en-US" dirty="0" smtClean="0">
                <a:hlinkClick r:id="rId3"/>
              </a:rPr>
              <a:t>https</a:t>
            </a:r>
            <a:r>
              <a:rPr lang="en-US" dirty="0">
                <a:hlinkClick r:id="rId3"/>
              </a:rPr>
              <a:t>://</a:t>
            </a:r>
            <a:r>
              <a:rPr lang="en-US" dirty="0" smtClean="0">
                <a:hlinkClick r:id="rId3"/>
              </a:rPr>
              <a:t>doodle.com/poll/gbxvw3u4ispqetz5</a:t>
            </a:r>
            <a:endParaRPr lang="en-US" dirty="0" smtClean="0"/>
          </a:p>
          <a:p>
            <a:pPr lvl="2"/>
            <a:r>
              <a:rPr lang="en-US" dirty="0" smtClean="0"/>
              <a:t>Survey to scope and document interest and participation plans</a:t>
            </a:r>
            <a:endParaRPr lang="en-US" dirty="0" smtClean="0"/>
          </a:p>
          <a:p>
            <a:pPr lvl="1"/>
            <a:r>
              <a:rPr lang="en-US" dirty="0" smtClean="0"/>
              <a:t>High Fidelity CFD </a:t>
            </a:r>
            <a:r>
              <a:rPr lang="en-US" dirty="0" smtClean="0"/>
              <a:t>workshop discussion planned for next </a:t>
            </a:r>
            <a:r>
              <a:rPr lang="en-US" dirty="0" err="1" smtClean="0"/>
              <a:t>telecon</a:t>
            </a:r>
            <a:endParaRPr lang="en-US" dirty="0" smtClean="0"/>
          </a:p>
          <a:p>
            <a:r>
              <a:rPr lang="en-US" dirty="0" smtClean="0"/>
              <a:t>Next </a:t>
            </a:r>
            <a:r>
              <a:rPr lang="en-US" dirty="0" err="1" smtClean="0"/>
              <a:t>telecon</a:t>
            </a:r>
            <a:r>
              <a:rPr lang="en-US" dirty="0" smtClean="0"/>
              <a:t> Nov 7</a:t>
            </a:r>
            <a:endParaRPr lang="en-US" dirty="0" smtClean="0"/>
          </a:p>
        </p:txBody>
      </p:sp>
    </p:spTree>
    <p:extLst>
      <p:ext uri="{BB962C8B-B14F-4D97-AF65-F5344CB8AC3E}">
        <p14:creationId xmlns:p14="http://schemas.microsoft.com/office/powerpoint/2010/main" val="3874185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141" y="76315"/>
            <a:ext cx="10515600" cy="1325563"/>
          </a:xfrm>
        </p:spPr>
        <p:txBody>
          <a:bodyPr/>
          <a:lstStyle/>
          <a:p>
            <a:r>
              <a:rPr lang="en-US" dirty="0" err="1" smtClean="0"/>
              <a:t>Hypersonics</a:t>
            </a:r>
            <a:r>
              <a:rPr lang="en-US" dirty="0" smtClean="0"/>
              <a:t> FSI Working Group</a:t>
            </a:r>
            <a:endParaRPr lang="en-US" dirty="0"/>
          </a:p>
        </p:txBody>
      </p:sp>
      <p:sp>
        <p:nvSpPr>
          <p:cNvPr id="3" name="Content Placeholder 2"/>
          <p:cNvSpPr>
            <a:spLocks noGrp="1"/>
          </p:cNvSpPr>
          <p:nvPr>
            <p:ph idx="1"/>
          </p:nvPr>
        </p:nvSpPr>
        <p:spPr>
          <a:xfrm>
            <a:off x="648630" y="1401878"/>
            <a:ext cx="10515600" cy="4351338"/>
          </a:xfrm>
        </p:spPr>
        <p:txBody>
          <a:bodyPr>
            <a:noAutofit/>
          </a:bodyPr>
          <a:lstStyle/>
          <a:p>
            <a:r>
              <a:rPr lang="en-US" sz="1400" dirty="0" err="1" smtClean="0"/>
              <a:t>Telecon</a:t>
            </a:r>
            <a:r>
              <a:rPr lang="en-US" sz="1400" dirty="0" smtClean="0"/>
              <a:t> held on 10/04/2019. </a:t>
            </a:r>
          </a:p>
          <a:p>
            <a:r>
              <a:rPr lang="en-US" sz="1400" u="sng" dirty="0"/>
              <a:t>Attendees</a:t>
            </a:r>
            <a:endParaRPr lang="en-US" sz="1400" dirty="0"/>
          </a:p>
          <a:p>
            <a:pPr lvl="1"/>
            <a:r>
              <a:rPr lang="en-US" sz="1200" dirty="0"/>
              <a:t>Duke University: Prof. Earl Dowell, Kai Bastos, Kevin McHugh</a:t>
            </a:r>
          </a:p>
          <a:p>
            <a:pPr lvl="1"/>
            <a:r>
              <a:rPr lang="en-US" sz="1200" dirty="0"/>
              <a:t>USAFA: Adam Jirasek</a:t>
            </a:r>
          </a:p>
          <a:p>
            <a:pPr lvl="1"/>
            <a:r>
              <a:rPr lang="en-US" sz="1200" dirty="0"/>
              <a:t>ATA Engineering: Eric </a:t>
            </a:r>
            <a:r>
              <a:rPr lang="en-US" sz="1200" dirty="0" smtClean="0"/>
              <a:t>Blades</a:t>
            </a:r>
          </a:p>
          <a:p>
            <a:r>
              <a:rPr lang="en-US" sz="1400" dirty="0" smtClean="0"/>
              <a:t>identified </a:t>
            </a:r>
            <a:r>
              <a:rPr lang="en-US" sz="1400" dirty="0"/>
              <a:t>4 potential classes of </a:t>
            </a:r>
            <a:r>
              <a:rPr lang="en-US" sz="1400" dirty="0" smtClean="0"/>
              <a:t>problems</a:t>
            </a:r>
            <a:endParaRPr lang="en-US" sz="1400" dirty="0"/>
          </a:p>
          <a:p>
            <a:pPr lvl="1"/>
            <a:r>
              <a:rPr lang="en-US" sz="1200" dirty="0"/>
              <a:t>Control surface flutter</a:t>
            </a:r>
          </a:p>
          <a:p>
            <a:pPr lvl="1"/>
            <a:r>
              <a:rPr lang="en-US" sz="1200" dirty="0"/>
              <a:t>Skin panel flutter</a:t>
            </a:r>
          </a:p>
          <a:p>
            <a:pPr lvl="1"/>
            <a:r>
              <a:rPr lang="en-US" sz="1200" dirty="0"/>
              <a:t>Shock-boundary layer interaction driving a panel response</a:t>
            </a:r>
          </a:p>
          <a:p>
            <a:pPr lvl="1"/>
            <a:r>
              <a:rPr lang="en-US" sz="1200" dirty="0"/>
              <a:t>???</a:t>
            </a:r>
          </a:p>
          <a:p>
            <a:r>
              <a:rPr lang="en-US" sz="1400" dirty="0"/>
              <a:t>Control surface flutter, represented by a panel with free edges, seemed to be the most important in terms of mission success</a:t>
            </a:r>
            <a:r>
              <a:rPr lang="en-US" sz="1400" dirty="0" smtClean="0"/>
              <a:t>.</a:t>
            </a:r>
            <a:endParaRPr lang="en-US" sz="1400" dirty="0"/>
          </a:p>
          <a:p>
            <a:r>
              <a:rPr lang="en-US" sz="1400" dirty="0" smtClean="0"/>
              <a:t>Discussion regarding </a:t>
            </a:r>
            <a:r>
              <a:rPr lang="en-US" sz="1400" dirty="0"/>
              <a:t>the goal of the workshop and how we identify a relevant workshop problem: select a challenging problem that can be solved using state-of-the-art methodologies and compare results to identify best practices, etc. or select one that pushes the SOA to identify deficiencies, shortcomings, and areas we need to improve. No consensus was reached</a:t>
            </a:r>
            <a:r>
              <a:rPr lang="en-US" sz="1400" dirty="0" smtClean="0"/>
              <a:t>.</a:t>
            </a:r>
            <a:r>
              <a:rPr lang="en-US" sz="1400" dirty="0"/>
              <a:t> </a:t>
            </a:r>
          </a:p>
          <a:p>
            <a:r>
              <a:rPr lang="en-US" sz="1400" dirty="0" smtClean="0"/>
              <a:t>Discussion on upcoming </a:t>
            </a:r>
            <a:r>
              <a:rPr lang="en-US" sz="1400" dirty="0"/>
              <a:t>or recent high-speed experiments that could potentially be used as the reference data for the workshop. </a:t>
            </a:r>
            <a:endParaRPr lang="en-US" sz="1400" dirty="0" smtClean="0"/>
          </a:p>
          <a:p>
            <a:pPr lvl="1"/>
            <a:r>
              <a:rPr lang="en-US" sz="1200" dirty="0" smtClean="0"/>
              <a:t>The </a:t>
            </a:r>
            <a:r>
              <a:rPr lang="en-US" sz="1200" dirty="0"/>
              <a:t>recent </a:t>
            </a:r>
            <a:r>
              <a:rPr lang="en-US" sz="1200" dirty="0" err="1"/>
              <a:t>aerothermoelastic</a:t>
            </a:r>
            <a:r>
              <a:rPr lang="en-US" sz="1200" dirty="0"/>
              <a:t> test conducted by the AFRL Structural Sciences Center at AEDC VKF C using a thin-panel is going to be limited distribution and thus not a candidate for an open workshop like AePW3. </a:t>
            </a:r>
            <a:endParaRPr lang="en-US" sz="1200" dirty="0" smtClean="0"/>
          </a:p>
          <a:p>
            <a:pPr lvl="1"/>
            <a:r>
              <a:rPr lang="en-US" sz="1200" dirty="0" smtClean="0"/>
              <a:t>Experiments </a:t>
            </a:r>
            <a:r>
              <a:rPr lang="en-US" sz="1200" dirty="0"/>
              <a:t>being conducted by Stuart Laurence (Univ. of Maryland), Andrew Neely (Univ. of New South Wales), DLR, Katya Casper (Sandia), and others were also mentioned, but unfortunately none of the experimentalists were able to participate. </a:t>
            </a:r>
            <a:endParaRPr lang="en-US" sz="1200" dirty="0" smtClean="0"/>
          </a:p>
          <a:p>
            <a:r>
              <a:rPr lang="en-US" sz="1400" dirty="0" smtClean="0"/>
              <a:t>Follow-on discussion </a:t>
            </a:r>
            <a:r>
              <a:rPr lang="en-US" sz="1400" dirty="0"/>
              <a:t>the next few </a:t>
            </a:r>
            <a:r>
              <a:rPr lang="en-US" sz="1400" dirty="0" smtClean="0"/>
              <a:t>weeks. No </a:t>
            </a:r>
            <a:r>
              <a:rPr lang="en-US" sz="1400" dirty="0"/>
              <a:t>date has been set </a:t>
            </a:r>
            <a:r>
              <a:rPr lang="en-US" sz="1400" dirty="0" smtClean="0"/>
              <a:t>yet.</a:t>
            </a:r>
            <a:endParaRPr lang="en-US" sz="1400" dirty="0"/>
          </a:p>
          <a:p>
            <a:endParaRPr lang="en-US" sz="1400" dirty="0"/>
          </a:p>
          <a:p>
            <a:endParaRPr lang="en-US" sz="1400" dirty="0"/>
          </a:p>
        </p:txBody>
      </p:sp>
    </p:spTree>
    <p:extLst>
      <p:ext uri="{BB962C8B-B14F-4D97-AF65-F5344CB8AC3E}">
        <p14:creationId xmlns:p14="http://schemas.microsoft.com/office/powerpoint/2010/main" val="3684503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0" y="1478142"/>
            <a:ext cx="6700018" cy="5040000"/>
          </a:xfrm>
          <a:prstGeom prst="rect">
            <a:avLst/>
          </a:prstGeom>
        </p:spPr>
      </p:pic>
      <p:sp>
        <p:nvSpPr>
          <p:cNvPr id="2" name="Title 1"/>
          <p:cNvSpPr>
            <a:spLocks noGrp="1"/>
          </p:cNvSpPr>
          <p:nvPr>
            <p:ph type="ctrTitle"/>
          </p:nvPr>
        </p:nvSpPr>
        <p:spPr>
          <a:xfrm>
            <a:off x="622300" y="401003"/>
            <a:ext cx="9637336" cy="1732597"/>
          </a:xfrm>
        </p:spPr>
        <p:txBody>
          <a:bodyPr anchor="t">
            <a:normAutofit fontScale="90000"/>
          </a:bodyPr>
          <a:lstStyle/>
          <a:p>
            <a:r>
              <a:rPr lang="en-US" dirty="0" smtClean="0"/>
              <a:t>Moving Forward with the </a:t>
            </a:r>
            <a:r>
              <a:rPr lang="en-US" dirty="0" err="1" smtClean="0"/>
              <a:t>Aeroelastic</a:t>
            </a:r>
            <a:r>
              <a:rPr lang="en-US" dirty="0" smtClean="0"/>
              <a:t> Prediction Workshop 3</a:t>
            </a:r>
            <a:endParaRPr lang="en-US" dirty="0"/>
          </a:p>
        </p:txBody>
      </p:sp>
      <p:sp>
        <p:nvSpPr>
          <p:cNvPr id="3" name="Subtitle 2"/>
          <p:cNvSpPr>
            <a:spLocks noGrp="1"/>
          </p:cNvSpPr>
          <p:nvPr>
            <p:ph type="subTitle" idx="1"/>
          </p:nvPr>
        </p:nvSpPr>
        <p:spPr>
          <a:xfrm>
            <a:off x="673100" y="2829878"/>
            <a:ext cx="5918200" cy="1655762"/>
          </a:xfrm>
        </p:spPr>
        <p:txBody>
          <a:bodyPr>
            <a:normAutofit/>
          </a:bodyPr>
          <a:lstStyle/>
          <a:p>
            <a:r>
              <a:rPr lang="en-US" sz="3600" dirty="0" smtClean="0">
                <a:solidFill>
                  <a:srgbClr val="FF0000"/>
                </a:solidFill>
              </a:rPr>
              <a:t>Large Deflection Group</a:t>
            </a:r>
          </a:p>
          <a:p>
            <a:endParaRPr lang="en-US" dirty="0" smtClean="0"/>
          </a:p>
          <a:p>
            <a:r>
              <a:rPr lang="en-US" dirty="0" smtClean="0"/>
              <a:t>Notes for AePW-3 Telecon, October 10, 2019</a:t>
            </a:r>
            <a:endParaRPr lang="en-US" dirty="0"/>
          </a:p>
        </p:txBody>
      </p:sp>
    </p:spTree>
    <p:extLst>
      <p:ext uri="{BB962C8B-B14F-4D97-AF65-F5344CB8AC3E}">
        <p14:creationId xmlns:p14="http://schemas.microsoft.com/office/powerpoint/2010/main" val="4120567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352425"/>
            <a:ext cx="11099800" cy="892175"/>
          </a:xfrm>
        </p:spPr>
        <p:txBody>
          <a:bodyPr anchor="ctr">
            <a:normAutofit/>
          </a:bodyPr>
          <a:lstStyle/>
          <a:p>
            <a:r>
              <a:rPr lang="en-US" sz="2800" dirty="0" smtClean="0"/>
              <a:t>Large Deflection Group: Members (mailing list as of October 2019)</a:t>
            </a:r>
            <a:endParaRPr lang="en-US" sz="2800" dirty="0"/>
          </a:p>
        </p:txBody>
      </p:sp>
      <p:graphicFrame>
        <p:nvGraphicFramePr>
          <p:cNvPr id="5" name="Tabelle 4"/>
          <p:cNvGraphicFramePr>
            <a:graphicFrameLocks noGrp="1"/>
          </p:cNvGraphicFramePr>
          <p:nvPr>
            <p:extLst/>
          </p:nvPr>
        </p:nvGraphicFramePr>
        <p:xfrm>
          <a:off x="2678176" y="1170434"/>
          <a:ext cx="6831584" cy="5300072"/>
        </p:xfrm>
        <a:graphic>
          <a:graphicData uri="http://schemas.openxmlformats.org/drawingml/2006/table">
            <a:tbl>
              <a:tblPr firstRow="1" bandRow="1">
                <a:tableStyleId>{5C22544A-7EE6-4342-B048-85BDC9FD1C3A}</a:tableStyleId>
              </a:tblPr>
              <a:tblGrid>
                <a:gridCol w="3417824"/>
                <a:gridCol w="3413760"/>
              </a:tblGrid>
              <a:tr h="326798">
                <a:tc>
                  <a:txBody>
                    <a:bodyPr/>
                    <a:lstStyle/>
                    <a:p>
                      <a:pPr algn="ctr"/>
                      <a:r>
                        <a:rPr lang="en-US" sz="1600" dirty="0" smtClean="0"/>
                        <a:t>Member</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Facility</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332">
                <a:tc>
                  <a:txBody>
                    <a:bodyPr/>
                    <a:lstStyle/>
                    <a:p>
                      <a:pPr algn="ctr"/>
                      <a:r>
                        <a:rPr lang="en-US" sz="1400" dirty="0" smtClean="0"/>
                        <a:t>Earl Dowell</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smtClean="0"/>
                        <a:t>Duke University</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72332">
                <a:tc>
                  <a:txBody>
                    <a:bodyPr/>
                    <a:lstStyle/>
                    <a:p>
                      <a:pPr algn="ctr"/>
                      <a:r>
                        <a:rPr lang="en-US" sz="1400" dirty="0" smtClean="0"/>
                        <a:t>Kevin McHugh</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smtClean="0"/>
                        <a:t>Duke University</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72332">
                <a:tc>
                  <a:txBody>
                    <a:bodyPr/>
                    <a:lstStyle/>
                    <a:p>
                      <a:pPr algn="ctr"/>
                      <a:r>
                        <a:rPr lang="en-US" sz="1400" dirty="0" smtClean="0"/>
                        <a:t>Maxim </a:t>
                      </a:r>
                      <a:r>
                        <a:rPr lang="en-US" sz="1400" dirty="0" err="1" smtClean="0"/>
                        <a:t>Freydin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smtClean="0"/>
                        <a:t>Duke University</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72332">
                <a:tc>
                  <a:txBody>
                    <a:bodyPr/>
                    <a:lstStyle/>
                    <a:p>
                      <a:pPr algn="ctr"/>
                      <a:r>
                        <a:rPr lang="en-US" sz="1400" dirty="0" smtClean="0"/>
                        <a:t>Kai Kruger Bastos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smtClean="0"/>
                        <a:t>Duke University</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72332">
                <a:tc>
                  <a:txBody>
                    <a:bodyPr/>
                    <a:lstStyle/>
                    <a:p>
                      <a:pPr algn="ctr"/>
                      <a:r>
                        <a:rPr lang="en-US" sz="1400" dirty="0" smtClean="0"/>
                        <a:t>Daniella Raveh</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smtClean="0"/>
                        <a:t>Technion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72332">
                <a:tc>
                  <a:txBody>
                    <a:bodyPr/>
                    <a:lstStyle/>
                    <a:p>
                      <a:pPr algn="ctr"/>
                      <a:r>
                        <a:rPr lang="en-US" sz="1400" dirty="0" smtClean="0"/>
                        <a:t>Moti Karpel</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smtClean="0"/>
                        <a:t>Technion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72332">
                <a:tc>
                  <a:txBody>
                    <a:bodyPr/>
                    <a:lstStyle/>
                    <a:p>
                      <a:pPr algn="ctr"/>
                      <a:r>
                        <a:rPr lang="en-US" sz="1400" dirty="0" smtClean="0"/>
                        <a:t>Arik Drachinsky</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smtClean="0"/>
                        <a:t>Technion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72332">
                <a:tc>
                  <a:txBody>
                    <a:bodyPr/>
                    <a:lstStyle/>
                    <a:p>
                      <a:pPr algn="ctr"/>
                      <a:r>
                        <a:rPr lang="en-US" sz="1400" dirty="0" smtClean="0"/>
                        <a:t>Rafael Palacios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smtClean="0"/>
                        <a:t>Imperial College</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72332">
                <a:tc>
                  <a:txBody>
                    <a:bodyPr/>
                    <a:lstStyle/>
                    <a:p>
                      <a:pPr algn="ctr"/>
                      <a:r>
                        <a:rPr lang="en-US" sz="1400" dirty="0" smtClean="0"/>
                        <a:t>Huub Timmermans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smtClean="0"/>
                        <a:t>NLR</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72332">
                <a:tc>
                  <a:txBody>
                    <a:bodyPr/>
                    <a:lstStyle/>
                    <a:p>
                      <a:pPr algn="ctr"/>
                      <a:r>
                        <a:rPr lang="en-US" sz="1400" dirty="0" smtClean="0"/>
                        <a:t>Jonathan Cooper</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smtClean="0"/>
                        <a:t>University of Bristol</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72332">
                <a:tc>
                  <a:txBody>
                    <a:bodyPr/>
                    <a:lstStyle/>
                    <a:p>
                      <a:pPr algn="ctr"/>
                      <a:r>
                        <a:rPr lang="en-US" sz="1400" dirty="0" smtClean="0"/>
                        <a:t>Carlos Cesnik</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smtClean="0"/>
                        <a:t>University of Michigan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72332">
                <a:tc>
                  <a:txBody>
                    <a:bodyPr/>
                    <a:lstStyle/>
                    <a:p>
                      <a:pPr algn="ctr"/>
                      <a:r>
                        <a:rPr lang="en-US" sz="1400" dirty="0" smtClean="0"/>
                        <a:t>Roeland de Breuker</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smtClean="0"/>
                        <a:t>TU Delft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26798">
                <a:tc>
                  <a:txBody>
                    <a:bodyPr/>
                    <a:lstStyle/>
                    <a:p>
                      <a:pPr algn="ctr"/>
                      <a:r>
                        <a:rPr lang="en-US" sz="1400" dirty="0" smtClean="0"/>
                        <a:t>Jurij Sodja</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smtClean="0"/>
                        <a:t>TU Delft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26798">
                <a:tc>
                  <a:txBody>
                    <a:bodyPr/>
                    <a:lstStyle/>
                    <a:p>
                      <a:pPr algn="ctr"/>
                      <a:r>
                        <a:rPr lang="en-US" sz="1400" dirty="0" smtClean="0"/>
                        <a:t>Markus Zimmer</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smtClean="0"/>
                        <a:t>DLR</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26798">
                <a:tc>
                  <a:txBody>
                    <a:bodyPr/>
                    <a:lstStyle/>
                    <a:p>
                      <a:pPr algn="ctr"/>
                      <a:r>
                        <a:rPr lang="en-US" sz="1400" dirty="0" smtClean="0"/>
                        <a:t>Johannes Dillinger</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smtClean="0"/>
                        <a:t>DLR</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26798">
                <a:tc>
                  <a:txBody>
                    <a:bodyPr/>
                    <a:lstStyle/>
                    <a:p>
                      <a:pPr algn="ctr"/>
                      <a:r>
                        <a:rPr lang="en-US" sz="1400" dirty="0" smtClean="0"/>
                        <a:t>Markus Ritter</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smtClean="0"/>
                        <a:t>DLR</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1382230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352425"/>
            <a:ext cx="11099800" cy="892175"/>
          </a:xfrm>
        </p:spPr>
        <p:txBody>
          <a:bodyPr anchor="ctr">
            <a:normAutofit/>
          </a:bodyPr>
          <a:lstStyle/>
          <a:p>
            <a:r>
              <a:rPr lang="en-US" sz="2800" dirty="0" smtClean="0"/>
              <a:t>Large Deflection Group: Organization</a:t>
            </a:r>
            <a:endParaRPr lang="en-US" sz="2800" dirty="0"/>
          </a:p>
        </p:txBody>
      </p:sp>
      <p:sp>
        <p:nvSpPr>
          <p:cNvPr id="3" name="Content Placeholder 2"/>
          <p:cNvSpPr>
            <a:spLocks noGrp="1"/>
          </p:cNvSpPr>
          <p:nvPr>
            <p:ph idx="1"/>
          </p:nvPr>
        </p:nvSpPr>
        <p:spPr>
          <a:xfrm>
            <a:off x="457200" y="1482724"/>
            <a:ext cx="11354844" cy="4204091"/>
          </a:xfrm>
        </p:spPr>
        <p:txBody>
          <a:bodyPr>
            <a:noAutofit/>
          </a:bodyPr>
          <a:lstStyle/>
          <a:p>
            <a:pPr marL="177800" indent="-177800"/>
            <a:r>
              <a:rPr lang="en-US" sz="2000" dirty="0" smtClean="0"/>
              <a:t>A </a:t>
            </a:r>
            <a:r>
              <a:rPr lang="en-US" sz="2000" i="1" dirty="0" smtClean="0">
                <a:solidFill>
                  <a:srgbClr val="FF0000"/>
                </a:solidFill>
              </a:rPr>
              <a:t>Large Deflection Group</a:t>
            </a:r>
            <a:r>
              <a:rPr lang="en-US" sz="2000" dirty="0" smtClean="0"/>
              <a:t> was launched within the community interested in a third Aeroelastic Prediction Workshop (</a:t>
            </a:r>
            <a:r>
              <a:rPr lang="en-US" sz="2000" i="1" dirty="0" smtClean="0"/>
              <a:t>AePW-3</a:t>
            </a:r>
            <a:r>
              <a:rPr lang="en-US" sz="2000" dirty="0" smtClean="0"/>
              <a:t>)</a:t>
            </a:r>
          </a:p>
          <a:p>
            <a:pPr marL="177800" indent="-177800"/>
            <a:r>
              <a:rPr lang="en-US" sz="2000" dirty="0" smtClean="0"/>
              <a:t>This group will primarily focus on nonlinear aeroelasticity regarding large (nonlinear) structural deflections and their impact on the system</a:t>
            </a:r>
          </a:p>
          <a:p>
            <a:pPr marL="177800" indent="-177800"/>
            <a:r>
              <a:rPr lang="en-US" sz="2000" dirty="0" smtClean="0"/>
              <a:t>The first Telecon of this group was held on September 25</a:t>
            </a:r>
            <a:r>
              <a:rPr lang="en-US" sz="2000" baseline="30000" dirty="0" smtClean="0"/>
              <a:t>th</a:t>
            </a:r>
            <a:r>
              <a:rPr lang="en-US" sz="2000" dirty="0" smtClean="0"/>
              <a:t>:</a:t>
            </a:r>
          </a:p>
          <a:p>
            <a:pPr marL="635000" lvl="1" indent="-177800"/>
            <a:r>
              <a:rPr lang="en-US" sz="1800" dirty="0" smtClean="0"/>
              <a:t>Motivations, topics, ideas, etc. were discussed and some test cases were presented</a:t>
            </a:r>
            <a:endParaRPr lang="en-US" sz="1800" dirty="0"/>
          </a:p>
          <a:p>
            <a:pPr marL="635000" lvl="1" indent="-177800"/>
            <a:r>
              <a:rPr lang="en-US" sz="1800" dirty="0" smtClean="0"/>
              <a:t>The test cases from Duke University and Technion gained the most interest (see below)</a:t>
            </a:r>
          </a:p>
          <a:p>
            <a:pPr marL="174625" indent="-174625"/>
            <a:r>
              <a:rPr lang="en-US" sz="2000" dirty="0"/>
              <a:t>In the meanwhile, other configurations and a number of research topics centered around them were proposed and discussed via email</a:t>
            </a:r>
          </a:p>
          <a:p>
            <a:pPr marL="174625" indent="-174625">
              <a:spcBef>
                <a:spcPts val="600"/>
              </a:spcBef>
            </a:pPr>
            <a:r>
              <a:rPr lang="en-US" sz="2000" dirty="0"/>
              <a:t>The following slides show the currently most relevant experimental and simulation test </a:t>
            </a:r>
            <a:r>
              <a:rPr lang="en-US" sz="2000" dirty="0" smtClean="0"/>
              <a:t>cases</a:t>
            </a:r>
            <a:endParaRPr lang="en-US" sz="2000" dirty="0">
              <a:solidFill>
                <a:srgbClr val="FF0000"/>
              </a:solidFill>
            </a:endParaRPr>
          </a:p>
        </p:txBody>
      </p:sp>
    </p:spTree>
    <p:extLst>
      <p:ext uri="{BB962C8B-B14F-4D97-AF65-F5344CB8AC3E}">
        <p14:creationId xmlns:p14="http://schemas.microsoft.com/office/powerpoint/2010/main" val="4068127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352425"/>
            <a:ext cx="11632252" cy="892175"/>
          </a:xfrm>
        </p:spPr>
        <p:txBody>
          <a:bodyPr anchor="ctr">
            <a:normAutofit/>
          </a:bodyPr>
          <a:lstStyle/>
          <a:p>
            <a:pPr marL="177800" indent="-177800"/>
            <a:r>
              <a:rPr lang="en-US" sz="2800" dirty="0" smtClean="0">
                <a:solidFill>
                  <a:srgbClr val="0070C0"/>
                </a:solidFill>
              </a:rPr>
              <a:t>Duke University Aeroelastic Models</a:t>
            </a:r>
            <a:endParaRPr lang="en-US" sz="2800" dirty="0">
              <a:solidFill>
                <a:srgbClr val="0070C0"/>
              </a:solidFill>
            </a:endParaRPr>
          </a:p>
        </p:txBody>
      </p:sp>
      <p:sp>
        <p:nvSpPr>
          <p:cNvPr id="4" name="Goals:…"/>
          <p:cNvSpPr txBox="1">
            <a:spLocks/>
          </p:cNvSpPr>
          <p:nvPr/>
        </p:nvSpPr>
        <p:spPr>
          <a:xfrm>
            <a:off x="462280" y="1258825"/>
            <a:ext cx="11388344" cy="32278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7447" indent="-147447" defTabSz="196596">
              <a:spcBef>
                <a:spcPts val="300"/>
              </a:spcBef>
              <a:defRPr sz="1376"/>
            </a:pPr>
            <a:r>
              <a:rPr lang="en-US" sz="1800" dirty="0" smtClean="0">
                <a:solidFill>
                  <a:prstClr val="black"/>
                </a:solidFill>
              </a:rPr>
              <a:t>Goals:</a:t>
            </a:r>
          </a:p>
          <a:p>
            <a:pPr marL="319468" lvl="1" indent="-122872" defTabSz="196596">
              <a:spcBef>
                <a:spcPts val="200"/>
              </a:spcBef>
              <a:defRPr sz="1204"/>
            </a:pPr>
            <a:r>
              <a:rPr lang="en-US" sz="1800" dirty="0" smtClean="0">
                <a:solidFill>
                  <a:prstClr val="black"/>
                </a:solidFill>
              </a:rPr>
              <a:t>Provide experimental data set to evaluate new nonlinear theoretical aeroelastic theories and computation methods</a:t>
            </a:r>
          </a:p>
          <a:p>
            <a:pPr marL="319468" lvl="1" indent="-122872" defTabSz="196596">
              <a:spcBef>
                <a:spcPts val="200"/>
              </a:spcBef>
              <a:defRPr sz="1204"/>
            </a:pPr>
            <a:r>
              <a:rPr lang="en-US" sz="1800" dirty="0" smtClean="0">
                <a:solidFill>
                  <a:prstClr val="black"/>
                </a:solidFill>
              </a:rPr>
              <a:t>Provide insights into nonlinear aeroelastic phenomena, such as flutter, LCO, and gust response</a:t>
            </a:r>
          </a:p>
          <a:p>
            <a:pPr marL="147447" indent="-147447" defTabSz="196596">
              <a:spcBef>
                <a:spcPts val="300"/>
              </a:spcBef>
              <a:defRPr sz="1376"/>
            </a:pPr>
            <a:r>
              <a:rPr lang="en-US" sz="1800" dirty="0" smtClean="0">
                <a:solidFill>
                  <a:prstClr val="black"/>
                </a:solidFill>
              </a:rPr>
              <a:t>High AR Wing Model:</a:t>
            </a:r>
          </a:p>
          <a:p>
            <a:pPr marL="319468" lvl="1" indent="-122872" defTabSz="196596">
              <a:spcBef>
                <a:spcPts val="200"/>
              </a:spcBef>
              <a:defRPr sz="1204"/>
            </a:pPr>
            <a:r>
              <a:rPr lang="en-US" sz="1400" dirty="0" smtClean="0">
                <a:solidFill>
                  <a:prstClr val="black"/>
                </a:solidFill>
              </a:rPr>
              <a:t>Made from steal spar and aluminum pieces/ribs (NACA 0012) with wood filling for aero shape</a:t>
            </a:r>
          </a:p>
          <a:p>
            <a:pPr marL="319468" lvl="1" indent="-122872" defTabSz="196596">
              <a:spcBef>
                <a:spcPts val="200"/>
              </a:spcBef>
              <a:defRPr sz="1204"/>
            </a:pPr>
            <a:r>
              <a:rPr lang="en-US" sz="1400" dirty="0" smtClean="0">
                <a:solidFill>
                  <a:prstClr val="black"/>
                </a:solidFill>
              </a:rPr>
              <a:t>Span 0.4508m, chord 0.0508m</a:t>
            </a:r>
          </a:p>
          <a:p>
            <a:pPr marL="319468" lvl="1" indent="-122872" defTabSz="196596">
              <a:spcBef>
                <a:spcPts val="200"/>
              </a:spcBef>
              <a:defRPr sz="1204"/>
            </a:pPr>
            <a:r>
              <a:rPr lang="en-US" sz="1400" dirty="0" smtClean="0">
                <a:solidFill>
                  <a:prstClr val="black"/>
                </a:solidFill>
              </a:rPr>
              <a:t>Slender body with masses to adjust torsional inertia to reduce natural torsional frequency</a:t>
            </a:r>
          </a:p>
          <a:p>
            <a:pPr marL="147447" indent="-147447" defTabSz="196596">
              <a:spcBef>
                <a:spcPts val="300"/>
              </a:spcBef>
              <a:defRPr sz="1376"/>
            </a:pPr>
            <a:r>
              <a:rPr lang="en-US" sz="1800" dirty="0" smtClean="0">
                <a:solidFill>
                  <a:prstClr val="black"/>
                </a:solidFill>
              </a:rPr>
              <a:t>Tests:</a:t>
            </a:r>
          </a:p>
          <a:p>
            <a:pPr marL="363538" lvl="1" indent="-188913" defTabSz="196596">
              <a:spcBef>
                <a:spcPts val="300"/>
              </a:spcBef>
              <a:defRPr sz="1376"/>
            </a:pPr>
            <a:r>
              <a:rPr lang="en-US" sz="1400" dirty="0">
                <a:solidFill>
                  <a:prstClr val="black"/>
                </a:solidFill>
              </a:rPr>
              <a:t>Correlation studies for static aeroelastic response, flutter and LCO </a:t>
            </a:r>
            <a:r>
              <a:rPr lang="en-US" sz="1400" dirty="0" smtClean="0">
                <a:solidFill>
                  <a:prstClr val="black"/>
                </a:solidFill>
              </a:rPr>
              <a:t>oscillations</a:t>
            </a:r>
          </a:p>
          <a:p>
            <a:pPr marL="147447" indent="-147447" defTabSz="196596">
              <a:spcBef>
                <a:spcPts val="300"/>
              </a:spcBef>
              <a:defRPr sz="1376"/>
            </a:pPr>
            <a:r>
              <a:rPr lang="en-US" sz="1800" dirty="0" smtClean="0">
                <a:solidFill>
                  <a:prstClr val="black"/>
                </a:solidFill>
              </a:rPr>
              <a:t>AePW benefits:</a:t>
            </a:r>
          </a:p>
          <a:p>
            <a:pPr marL="319468" lvl="1" indent="-122872" defTabSz="196596">
              <a:spcBef>
                <a:spcPts val="200"/>
              </a:spcBef>
              <a:defRPr sz="1204"/>
            </a:pPr>
            <a:r>
              <a:rPr lang="en-US" sz="1800" dirty="0" smtClean="0">
                <a:solidFill>
                  <a:prstClr val="black"/>
                </a:solidFill>
              </a:rPr>
              <a:t>Simple structural model</a:t>
            </a:r>
          </a:p>
          <a:p>
            <a:pPr marL="319468" lvl="1" indent="-122872" defTabSz="196596">
              <a:spcBef>
                <a:spcPts val="200"/>
              </a:spcBef>
              <a:defRPr sz="1204"/>
            </a:pPr>
            <a:r>
              <a:rPr lang="en-US" sz="1800" dirty="0" smtClean="0">
                <a:solidFill>
                  <a:prstClr val="black"/>
                </a:solidFill>
              </a:rPr>
              <a:t>Static and dynamic experimental data including LCOs </a:t>
            </a:r>
          </a:p>
        </p:txBody>
      </p:sp>
      <p:sp>
        <p:nvSpPr>
          <p:cNvPr id="9" name="Rechteck 8"/>
          <p:cNvSpPr/>
          <p:nvPr/>
        </p:nvSpPr>
        <p:spPr>
          <a:xfrm>
            <a:off x="292608" y="4742980"/>
            <a:ext cx="5779008" cy="923330"/>
          </a:xfrm>
          <a:prstGeom prst="rect">
            <a:avLst/>
          </a:prstGeom>
        </p:spPr>
        <p:txBody>
          <a:bodyPr wrap="square">
            <a:spAutoFit/>
          </a:bodyPr>
          <a:lstStyle/>
          <a:p>
            <a:r>
              <a:rPr lang="en-US" b="1" dirty="0" smtClean="0">
                <a:solidFill>
                  <a:srgbClr val="FF0000"/>
                </a:solidFill>
              </a:rPr>
              <a:t>Paper/Info:</a:t>
            </a:r>
            <a:r>
              <a:rPr lang="en-US" dirty="0" smtClean="0">
                <a:solidFill>
                  <a:srgbClr val="FF0000"/>
                </a:solidFill>
              </a:rPr>
              <a:t> Tang and Dowell, </a:t>
            </a:r>
            <a:r>
              <a:rPr lang="en-US" i="1" dirty="0" smtClean="0">
                <a:solidFill>
                  <a:srgbClr val="FF0000"/>
                </a:solidFill>
              </a:rPr>
              <a:t>Experimental Aeroelastic Models Design and Wind Tunnel Testing for Correlation with New Theory</a:t>
            </a:r>
            <a:r>
              <a:rPr lang="en-US" dirty="0" smtClean="0">
                <a:solidFill>
                  <a:srgbClr val="FF0000"/>
                </a:solidFill>
              </a:rPr>
              <a:t>, Aerospace 2016</a:t>
            </a:r>
            <a:endParaRPr lang="en-US"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693" y="2681237"/>
            <a:ext cx="4392000" cy="3631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559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352425"/>
            <a:ext cx="11632252" cy="892175"/>
          </a:xfrm>
        </p:spPr>
        <p:txBody>
          <a:bodyPr anchor="ctr">
            <a:normAutofit/>
          </a:bodyPr>
          <a:lstStyle/>
          <a:p>
            <a:pPr marL="177800" indent="-177800"/>
            <a:r>
              <a:rPr lang="en-US" sz="2800" dirty="0">
                <a:solidFill>
                  <a:srgbClr val="0070C0"/>
                </a:solidFill>
              </a:rPr>
              <a:t>Technion </a:t>
            </a:r>
            <a:r>
              <a:rPr lang="en-US" sz="2800" i="1" dirty="0">
                <a:solidFill>
                  <a:srgbClr val="0070C0"/>
                </a:solidFill>
              </a:rPr>
              <a:t>Highly Flexible Wing Experimental Benchmark</a:t>
            </a:r>
            <a:r>
              <a:rPr lang="en-US" sz="2800" dirty="0">
                <a:solidFill>
                  <a:srgbClr val="0070C0"/>
                </a:solidFill>
              </a:rPr>
              <a:t> (in process)</a:t>
            </a:r>
          </a:p>
        </p:txBody>
      </p:sp>
      <p:sp>
        <p:nvSpPr>
          <p:cNvPr id="4" name="Goals:…"/>
          <p:cNvSpPr txBox="1">
            <a:spLocks/>
          </p:cNvSpPr>
          <p:nvPr/>
        </p:nvSpPr>
        <p:spPr>
          <a:xfrm>
            <a:off x="462280" y="1258824"/>
            <a:ext cx="11388344" cy="4464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7447" indent="-147447" defTabSz="196596">
              <a:spcBef>
                <a:spcPts val="300"/>
              </a:spcBef>
              <a:defRPr sz="1376"/>
            </a:pPr>
            <a:r>
              <a:rPr lang="en-US" sz="1800" dirty="0" smtClean="0">
                <a:solidFill>
                  <a:prstClr val="black"/>
                </a:solidFill>
              </a:rPr>
              <a:t>Goals:</a:t>
            </a:r>
          </a:p>
          <a:p>
            <a:pPr marL="319468" lvl="1" indent="-122872" defTabSz="196596">
              <a:spcBef>
                <a:spcPts val="200"/>
              </a:spcBef>
              <a:defRPr sz="1204"/>
            </a:pPr>
            <a:r>
              <a:rPr lang="en-US" sz="1800" dirty="0" smtClean="0">
                <a:solidFill>
                  <a:prstClr val="black"/>
                </a:solidFill>
              </a:rPr>
              <a:t>Generate a benchmark for static and dynamic (flutter) aeroelasticity of a very flexible wing. Will be used for validation of computational models and investigation of nonlinear aeroelastic phenomena.</a:t>
            </a:r>
          </a:p>
          <a:p>
            <a:pPr marL="319468" lvl="1" indent="-122872" defTabSz="196596">
              <a:spcBef>
                <a:spcPts val="200"/>
              </a:spcBef>
              <a:defRPr sz="1204"/>
            </a:pPr>
            <a:r>
              <a:rPr lang="en-US" sz="1800" dirty="0" smtClean="0">
                <a:solidFill>
                  <a:prstClr val="black"/>
                </a:solidFill>
              </a:rPr>
              <a:t>Gain experience with novel aeroelastic measurement techniques (optical fibers and motion tracking camera system)</a:t>
            </a:r>
          </a:p>
          <a:p>
            <a:pPr marL="147447" indent="-147447" defTabSz="196596">
              <a:spcBef>
                <a:spcPts val="300"/>
              </a:spcBef>
              <a:defRPr sz="1376"/>
            </a:pPr>
            <a:r>
              <a:rPr lang="en-US" sz="1800" dirty="0" smtClean="0">
                <a:solidFill>
                  <a:prstClr val="black"/>
                </a:solidFill>
              </a:rPr>
              <a:t>Model:</a:t>
            </a:r>
          </a:p>
          <a:p>
            <a:pPr marL="319468" lvl="1" indent="-122872" defTabSz="196596">
              <a:spcBef>
                <a:spcPts val="200"/>
              </a:spcBef>
              <a:defRPr sz="1204"/>
            </a:pPr>
            <a:r>
              <a:rPr lang="en-US" sz="1800" dirty="0" smtClean="0">
                <a:solidFill>
                  <a:prstClr val="black"/>
                </a:solidFill>
              </a:rPr>
              <a:t>Geometry:</a:t>
            </a:r>
            <a:endParaRPr lang="en-US" sz="1600" dirty="0" smtClean="0">
              <a:solidFill>
                <a:prstClr val="black"/>
              </a:solidFill>
            </a:endParaRPr>
          </a:p>
          <a:p>
            <a:pPr marL="491490" lvl="2" indent="-98298" defTabSz="196596">
              <a:spcBef>
                <a:spcPts val="200"/>
              </a:spcBef>
              <a:defRPr sz="1032"/>
            </a:pPr>
            <a:r>
              <a:rPr lang="en-US" sz="1400" dirty="0" smtClean="0">
                <a:solidFill>
                  <a:prstClr val="black"/>
                </a:solidFill>
              </a:rPr>
              <a:t>Chord - 100 mm, span - 550 mm</a:t>
            </a:r>
          </a:p>
          <a:p>
            <a:pPr marL="491490" lvl="2" indent="-98298" defTabSz="196596">
              <a:spcBef>
                <a:spcPts val="200"/>
              </a:spcBef>
              <a:defRPr sz="1032"/>
            </a:pPr>
            <a:r>
              <a:rPr lang="en-US" sz="1400" dirty="0" smtClean="0">
                <a:solidFill>
                  <a:prstClr val="black"/>
                </a:solidFill>
              </a:rPr>
              <a:t>Main spar: 550 X 60 X 2.5 mm, at the center-chord</a:t>
            </a:r>
          </a:p>
          <a:p>
            <a:pPr marL="491490" lvl="2" indent="-98298" defTabSz="196596">
              <a:spcBef>
                <a:spcPts val="200"/>
              </a:spcBef>
              <a:defRPr sz="1032"/>
            </a:pPr>
            <a:r>
              <a:rPr lang="en-US" sz="1400" dirty="0" smtClean="0">
                <a:solidFill>
                  <a:prstClr val="black"/>
                </a:solidFill>
              </a:rPr>
              <a:t>Airfoil - NACA0018, wing-tip rod for attaching weights</a:t>
            </a:r>
          </a:p>
          <a:p>
            <a:pPr marL="319468" lvl="1" indent="-122872" defTabSz="196596">
              <a:spcBef>
                <a:spcPts val="200"/>
              </a:spcBef>
              <a:defRPr sz="1204"/>
            </a:pPr>
            <a:r>
              <a:rPr lang="en-US" sz="1800" dirty="0" smtClean="0">
                <a:solidFill>
                  <a:prstClr val="black"/>
                </a:solidFill>
              </a:rPr>
              <a:t>Materials:</a:t>
            </a:r>
          </a:p>
          <a:p>
            <a:pPr marL="491490" lvl="2" indent="-98298" defTabSz="196596">
              <a:spcBef>
                <a:spcPts val="200"/>
              </a:spcBef>
              <a:defRPr sz="1032"/>
            </a:pPr>
            <a:r>
              <a:rPr lang="en-US" sz="1400" dirty="0" smtClean="0">
                <a:solidFill>
                  <a:prstClr val="black"/>
                </a:solidFill>
              </a:rPr>
              <a:t>Main spar - Aluminum 7075</a:t>
            </a:r>
          </a:p>
          <a:p>
            <a:pPr marL="491490" lvl="2" indent="-98298" defTabSz="196596">
              <a:spcBef>
                <a:spcPts val="200"/>
              </a:spcBef>
              <a:defRPr sz="1032"/>
            </a:pPr>
            <a:r>
              <a:rPr lang="en-US" sz="1400" dirty="0" smtClean="0">
                <a:solidFill>
                  <a:prstClr val="black"/>
                </a:solidFill>
              </a:rPr>
              <a:t>Chassis - Nylon, PA12, 3D-printed</a:t>
            </a:r>
          </a:p>
          <a:p>
            <a:pPr marL="491490" lvl="2" indent="-98298" defTabSz="196596">
              <a:spcBef>
                <a:spcPts val="200"/>
              </a:spcBef>
              <a:defRPr sz="1032"/>
            </a:pPr>
            <a:r>
              <a:rPr lang="en-US" sz="1400" dirty="0" smtClean="0">
                <a:solidFill>
                  <a:prstClr val="black"/>
                </a:solidFill>
              </a:rPr>
              <a:t>Cover - Foil (</a:t>
            </a:r>
            <a:r>
              <a:rPr lang="en-US" sz="1400" dirty="0" err="1" smtClean="0">
                <a:solidFill>
                  <a:prstClr val="black"/>
                </a:solidFill>
              </a:rPr>
              <a:t>Oralight</a:t>
            </a:r>
            <a:r>
              <a:rPr lang="en-US" sz="1400" dirty="0" smtClean="0">
                <a:solidFill>
                  <a:prstClr val="black"/>
                </a:solidFill>
              </a:rPr>
              <a:t>, or the like)</a:t>
            </a:r>
          </a:p>
          <a:p>
            <a:pPr marL="147447" indent="-147447" defTabSz="196596">
              <a:spcBef>
                <a:spcPts val="300"/>
              </a:spcBef>
              <a:defRPr sz="1376"/>
            </a:pPr>
            <a:r>
              <a:rPr lang="en-US" sz="1800" dirty="0" smtClean="0">
                <a:solidFill>
                  <a:prstClr val="black"/>
                </a:solidFill>
              </a:rPr>
              <a:t>AePW benefits:</a:t>
            </a:r>
          </a:p>
          <a:p>
            <a:pPr marL="319468" lvl="1" indent="-122872" defTabSz="196596">
              <a:spcBef>
                <a:spcPts val="200"/>
              </a:spcBef>
              <a:defRPr sz="1204"/>
            </a:pPr>
            <a:r>
              <a:rPr lang="en-US" sz="1800" dirty="0" smtClean="0">
                <a:solidFill>
                  <a:prstClr val="black"/>
                </a:solidFill>
              </a:rPr>
              <a:t>Simple, low-cost design</a:t>
            </a:r>
          </a:p>
          <a:p>
            <a:pPr marL="319468" lvl="1" indent="-122872" defTabSz="196596">
              <a:spcBef>
                <a:spcPts val="200"/>
              </a:spcBef>
              <a:defRPr sz="1204"/>
            </a:pPr>
            <a:r>
              <a:rPr lang="en-US" sz="1800" dirty="0">
                <a:solidFill>
                  <a:prstClr val="black"/>
                </a:solidFill>
              </a:rPr>
              <a:t>C</a:t>
            </a:r>
            <a:r>
              <a:rPr lang="en-US" sz="1800" dirty="0" smtClean="0">
                <a:solidFill>
                  <a:prstClr val="black"/>
                </a:solidFill>
              </a:rPr>
              <a:t>an be shared and tested in several wind-tunnels</a:t>
            </a:r>
          </a:p>
          <a:p>
            <a:pPr marL="319468" lvl="1" indent="-122872" defTabSz="196596">
              <a:spcBef>
                <a:spcPts val="200"/>
              </a:spcBef>
              <a:defRPr sz="1204"/>
            </a:pPr>
            <a:r>
              <a:rPr lang="en-US" sz="1800" dirty="0" smtClean="0">
                <a:solidFill>
                  <a:prstClr val="black"/>
                </a:solidFill>
              </a:rPr>
              <a:t>FEM available (Ansys)</a:t>
            </a:r>
            <a:endParaRPr lang="en-US" sz="1800" dirty="0">
              <a:solidFill>
                <a:prstClr val="black"/>
              </a:solidFill>
            </a:endParaRPr>
          </a:p>
        </p:txBody>
      </p:sp>
      <p:pic>
        <p:nvPicPr>
          <p:cNvPr id="5" name="Image" descr="Image"/>
          <p:cNvPicPr>
            <a:picLocks noChangeAspect="1"/>
          </p:cNvPicPr>
          <p:nvPr/>
        </p:nvPicPr>
        <p:blipFill rotWithShape="1">
          <a:blip r:embed="rId2">
            <a:extLst/>
          </a:blip>
          <a:srcRect b="18005"/>
          <a:stretch/>
        </p:blipFill>
        <p:spPr>
          <a:xfrm>
            <a:off x="5696712" y="2403076"/>
            <a:ext cx="6048000" cy="3656417"/>
          </a:xfrm>
          <a:prstGeom prst="rect">
            <a:avLst/>
          </a:prstGeom>
          <a:ln w="12700">
            <a:miter lim="400000"/>
          </a:ln>
          <a:effectLst>
            <a:outerShdw blurRad="76200" dist="63500" dir="5400000" rotWithShape="0">
              <a:srgbClr val="000000">
                <a:alpha val="45000"/>
              </a:srgbClr>
            </a:outerShdw>
          </a:effectLst>
        </p:spPr>
      </p:pic>
      <p:pic>
        <p:nvPicPr>
          <p:cNvPr id="6" name="Image" descr="Image"/>
          <p:cNvPicPr>
            <a:picLocks noChangeAspect="1"/>
          </p:cNvPicPr>
          <p:nvPr/>
        </p:nvPicPr>
        <p:blipFill>
          <a:blip r:embed="rId3">
            <a:extLst/>
          </a:blip>
          <a:stretch>
            <a:fillRect/>
          </a:stretch>
        </p:blipFill>
        <p:spPr>
          <a:xfrm>
            <a:off x="6444487" y="2322228"/>
            <a:ext cx="3528000" cy="2646000"/>
          </a:xfrm>
          <a:prstGeom prst="rect">
            <a:avLst/>
          </a:prstGeom>
          <a:ln w="12700">
            <a:miter lim="400000"/>
          </a:ln>
        </p:spPr>
      </p:pic>
      <p:sp>
        <p:nvSpPr>
          <p:cNvPr id="9" name="Rechteck 8"/>
          <p:cNvSpPr/>
          <p:nvPr/>
        </p:nvSpPr>
        <p:spPr>
          <a:xfrm>
            <a:off x="414528" y="6059716"/>
            <a:ext cx="8900160" cy="369332"/>
          </a:xfrm>
          <a:prstGeom prst="rect">
            <a:avLst/>
          </a:prstGeom>
        </p:spPr>
        <p:txBody>
          <a:bodyPr wrap="square">
            <a:spAutoFit/>
          </a:bodyPr>
          <a:lstStyle/>
          <a:p>
            <a:r>
              <a:rPr lang="en-US" b="1" dirty="0" smtClean="0">
                <a:solidFill>
                  <a:srgbClr val="FF0000"/>
                </a:solidFill>
              </a:rPr>
              <a:t>Paper/Info: </a:t>
            </a:r>
            <a:r>
              <a:rPr lang="en-US" dirty="0" err="1" smtClean="0">
                <a:solidFill>
                  <a:srgbClr val="FF0000"/>
                </a:solidFill>
              </a:rPr>
              <a:t>Avin</a:t>
            </a:r>
            <a:r>
              <a:rPr lang="en-US" dirty="0" smtClean="0">
                <a:solidFill>
                  <a:srgbClr val="FF0000"/>
                </a:solidFill>
              </a:rPr>
              <a:t> et al., </a:t>
            </a:r>
            <a:r>
              <a:rPr lang="en-US" i="1" dirty="0" smtClean="0">
                <a:solidFill>
                  <a:srgbClr val="FF0000"/>
                </a:solidFill>
              </a:rPr>
              <a:t>Design of an Experimental Benchmark of a Highly Flexible Wing</a:t>
            </a:r>
            <a:r>
              <a:rPr lang="en-US" dirty="0" smtClean="0">
                <a:solidFill>
                  <a:srgbClr val="FF0000"/>
                </a:solidFill>
              </a:rPr>
              <a:t>, IACAS</a:t>
            </a:r>
            <a:endParaRPr lang="en-US" dirty="0">
              <a:solidFill>
                <a:srgbClr val="FF0000"/>
              </a:solidFill>
            </a:endParaRPr>
          </a:p>
        </p:txBody>
      </p:sp>
    </p:spTree>
    <p:extLst>
      <p:ext uri="{BB962C8B-B14F-4D97-AF65-F5344CB8AC3E}">
        <p14:creationId xmlns:p14="http://schemas.microsoft.com/office/powerpoint/2010/main" val="1129638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352425"/>
            <a:ext cx="11632252" cy="892175"/>
          </a:xfrm>
        </p:spPr>
        <p:txBody>
          <a:bodyPr anchor="ctr">
            <a:normAutofit/>
          </a:bodyPr>
          <a:lstStyle/>
          <a:p>
            <a:pPr marL="177800" indent="-177800"/>
            <a:r>
              <a:rPr lang="en-US" sz="2800" dirty="0" smtClean="0">
                <a:solidFill>
                  <a:srgbClr val="0070C0"/>
                </a:solidFill>
              </a:rPr>
              <a:t>University of Bristol </a:t>
            </a:r>
            <a:r>
              <a:rPr lang="en-US" sz="2800" i="1" dirty="0" smtClean="0">
                <a:solidFill>
                  <a:srgbClr val="0070C0"/>
                </a:solidFill>
              </a:rPr>
              <a:t>High Aspect Ratio Wing Model (AWI-HARW)</a:t>
            </a:r>
            <a:endParaRPr lang="en-US" sz="2800" dirty="0">
              <a:solidFill>
                <a:srgbClr val="0070C0"/>
              </a:solidFill>
            </a:endParaRPr>
          </a:p>
        </p:txBody>
      </p:sp>
      <p:sp>
        <p:nvSpPr>
          <p:cNvPr id="4" name="Goals:…"/>
          <p:cNvSpPr txBox="1">
            <a:spLocks/>
          </p:cNvSpPr>
          <p:nvPr/>
        </p:nvSpPr>
        <p:spPr>
          <a:xfrm>
            <a:off x="462280" y="1258825"/>
            <a:ext cx="11388344" cy="5430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7447" indent="-147447" defTabSz="196596">
              <a:spcBef>
                <a:spcPts val="300"/>
              </a:spcBef>
              <a:defRPr sz="1376"/>
            </a:pPr>
            <a:r>
              <a:rPr lang="en-US" sz="1800" dirty="0" smtClean="0">
                <a:solidFill>
                  <a:prstClr val="black"/>
                </a:solidFill>
              </a:rPr>
              <a:t>Goals:</a:t>
            </a:r>
          </a:p>
          <a:p>
            <a:pPr marL="319468" lvl="1" indent="-122872" defTabSz="196596">
              <a:spcBef>
                <a:spcPts val="200"/>
              </a:spcBef>
              <a:defRPr sz="1204"/>
            </a:pPr>
            <a:r>
              <a:rPr lang="en-US" sz="1800" dirty="0" smtClean="0">
                <a:solidFill>
                  <a:prstClr val="black"/>
                </a:solidFill>
              </a:rPr>
              <a:t>Explore static and dynamic aeroelastic behavior below flutter, but with LCOs due to geometric and aerodynamic nonlinearities</a:t>
            </a:r>
          </a:p>
          <a:p>
            <a:pPr marL="147447" indent="-147447" defTabSz="196596">
              <a:spcBef>
                <a:spcPts val="300"/>
              </a:spcBef>
              <a:defRPr sz="1376"/>
            </a:pPr>
            <a:r>
              <a:rPr lang="en-US" sz="1800" dirty="0" smtClean="0">
                <a:solidFill>
                  <a:prstClr val="black"/>
                </a:solidFill>
              </a:rPr>
              <a:t>Model:</a:t>
            </a:r>
          </a:p>
          <a:p>
            <a:pPr marL="491490" lvl="2" indent="-98298" defTabSz="196596">
              <a:spcBef>
                <a:spcPts val="200"/>
              </a:spcBef>
              <a:defRPr sz="1032"/>
            </a:pPr>
            <a:r>
              <a:rPr lang="en-US" sz="1400" dirty="0" smtClean="0">
                <a:solidFill>
                  <a:prstClr val="black"/>
                </a:solidFill>
              </a:rPr>
              <a:t>Semi-span = 2.4m, AR = 20, root chord = 320mm, taper ratio = 0.5</a:t>
            </a:r>
          </a:p>
          <a:p>
            <a:pPr marL="491490" lvl="2" indent="-98298" defTabSz="196596">
              <a:spcBef>
                <a:spcPts val="200"/>
              </a:spcBef>
              <a:defRPr sz="1032"/>
            </a:pPr>
            <a:r>
              <a:rPr lang="en-US" sz="1400" dirty="0" smtClean="0">
                <a:solidFill>
                  <a:prstClr val="black"/>
                </a:solidFill>
              </a:rPr>
              <a:t>Aluminum alloy spar with foam sections and covering for aero shape</a:t>
            </a:r>
          </a:p>
          <a:p>
            <a:pPr marL="147447" indent="-147447" defTabSz="196596">
              <a:spcBef>
                <a:spcPts val="300"/>
              </a:spcBef>
              <a:defRPr sz="1376"/>
            </a:pPr>
            <a:r>
              <a:rPr lang="en-US" sz="1800" dirty="0" smtClean="0">
                <a:solidFill>
                  <a:prstClr val="black"/>
                </a:solidFill>
              </a:rPr>
              <a:t>Data sets:</a:t>
            </a:r>
          </a:p>
          <a:p>
            <a:pPr marL="450850" lvl="1" indent="-87313" defTabSz="196596">
              <a:spcBef>
                <a:spcPts val="300"/>
              </a:spcBef>
              <a:defRPr sz="1376"/>
            </a:pPr>
            <a:r>
              <a:rPr lang="en-GB" sz="1376" dirty="0">
                <a:solidFill>
                  <a:prstClr val="black"/>
                </a:solidFill>
              </a:rPr>
              <a:t>WT balance </a:t>
            </a:r>
            <a:r>
              <a:rPr lang="en-GB" sz="1376" dirty="0" smtClean="0">
                <a:solidFill>
                  <a:prstClr val="black"/>
                </a:solidFill>
              </a:rPr>
              <a:t>readings</a:t>
            </a:r>
          </a:p>
          <a:p>
            <a:pPr marL="450850" lvl="1" indent="-87313" defTabSz="196596">
              <a:spcBef>
                <a:spcPts val="300"/>
              </a:spcBef>
              <a:defRPr sz="1376"/>
            </a:pPr>
            <a:r>
              <a:rPr lang="en-GB" sz="1376" dirty="0" smtClean="0">
                <a:solidFill>
                  <a:prstClr val="black"/>
                </a:solidFill>
              </a:rPr>
              <a:t>deflections from 3D Cameras</a:t>
            </a:r>
          </a:p>
          <a:p>
            <a:pPr marL="450850" lvl="1" indent="-87313" defTabSz="196596">
              <a:spcBef>
                <a:spcPts val="300"/>
              </a:spcBef>
              <a:defRPr sz="1376"/>
            </a:pPr>
            <a:r>
              <a:rPr lang="en-GB" sz="1376" dirty="0" smtClean="0">
                <a:solidFill>
                  <a:prstClr val="black"/>
                </a:solidFill>
              </a:rPr>
              <a:t>strains and accelerations</a:t>
            </a:r>
          </a:p>
          <a:p>
            <a:pPr marL="450850" lvl="1" indent="-87313" defTabSz="196596">
              <a:spcBef>
                <a:spcPts val="300"/>
              </a:spcBef>
              <a:defRPr sz="1376"/>
            </a:pPr>
            <a:r>
              <a:rPr lang="en-GB" sz="1376" dirty="0" smtClean="0">
                <a:solidFill>
                  <a:prstClr val="black"/>
                </a:solidFill>
              </a:rPr>
              <a:t>static </a:t>
            </a:r>
            <a:r>
              <a:rPr lang="en-GB" sz="1376" dirty="0">
                <a:solidFill>
                  <a:prstClr val="black"/>
                </a:solidFill>
              </a:rPr>
              <a:t>pressures on one chordwise </a:t>
            </a:r>
            <a:r>
              <a:rPr lang="en-GB" sz="1376" dirty="0" smtClean="0">
                <a:solidFill>
                  <a:prstClr val="black"/>
                </a:solidFill>
              </a:rPr>
              <a:t>section</a:t>
            </a:r>
          </a:p>
          <a:p>
            <a:pPr marL="450850" lvl="1" indent="-87313" defTabSz="196596">
              <a:spcBef>
                <a:spcPts val="300"/>
              </a:spcBef>
              <a:defRPr sz="1376"/>
            </a:pPr>
            <a:r>
              <a:rPr lang="en-GB" sz="1376" dirty="0" smtClean="0">
                <a:solidFill>
                  <a:prstClr val="black"/>
                </a:solidFill>
              </a:rPr>
              <a:t>unsteady </a:t>
            </a:r>
            <a:r>
              <a:rPr lang="en-GB" sz="1376" dirty="0">
                <a:solidFill>
                  <a:prstClr val="black"/>
                </a:solidFill>
              </a:rPr>
              <a:t>pressures on one chordwise </a:t>
            </a:r>
            <a:r>
              <a:rPr lang="en-GB" sz="1376" dirty="0" smtClean="0">
                <a:solidFill>
                  <a:prstClr val="black"/>
                </a:solidFill>
              </a:rPr>
              <a:t>section</a:t>
            </a:r>
            <a:endParaRPr lang="en-US" sz="1400" dirty="0" smtClean="0">
              <a:solidFill>
                <a:prstClr val="black"/>
              </a:solidFill>
            </a:endParaRPr>
          </a:p>
          <a:p>
            <a:pPr marL="147447" indent="-147447" defTabSz="196596">
              <a:spcBef>
                <a:spcPts val="300"/>
              </a:spcBef>
              <a:defRPr sz="1376"/>
            </a:pPr>
            <a:r>
              <a:rPr lang="en-US" sz="1800" dirty="0" smtClean="0">
                <a:solidFill>
                  <a:prstClr val="black"/>
                </a:solidFill>
              </a:rPr>
              <a:t>Tests:</a:t>
            </a:r>
          </a:p>
          <a:p>
            <a:pPr marL="450850" lvl="1" indent="-87313" defTabSz="196596">
              <a:spcBef>
                <a:spcPts val="300"/>
              </a:spcBef>
              <a:defRPr sz="1376"/>
            </a:pPr>
            <a:r>
              <a:rPr lang="en-US" sz="1400" dirty="0" smtClean="0">
                <a:solidFill>
                  <a:prstClr val="black"/>
                </a:solidFill>
              </a:rPr>
              <a:t>Structural tests (including GVT)</a:t>
            </a:r>
          </a:p>
          <a:p>
            <a:pPr marL="450850" lvl="1" indent="-87313" defTabSz="196596">
              <a:spcBef>
                <a:spcPts val="300"/>
              </a:spcBef>
              <a:defRPr sz="1376"/>
            </a:pPr>
            <a:r>
              <a:rPr lang="en-US" sz="1400" dirty="0" smtClean="0">
                <a:solidFill>
                  <a:prstClr val="black"/>
                </a:solidFill>
              </a:rPr>
              <a:t>Static aeroelastic tests (max. tip deflection ≈ 25 % (w.r.t semi-span)</a:t>
            </a:r>
          </a:p>
          <a:p>
            <a:pPr marL="450850" lvl="1" indent="-87313" defTabSz="196596">
              <a:spcBef>
                <a:spcPts val="300"/>
              </a:spcBef>
              <a:defRPr sz="1376"/>
            </a:pPr>
            <a:r>
              <a:rPr lang="en-US" sz="1400" dirty="0" smtClean="0">
                <a:solidFill>
                  <a:prstClr val="black"/>
                </a:solidFill>
              </a:rPr>
              <a:t>Harmonic oscillations, push release</a:t>
            </a:r>
          </a:p>
          <a:p>
            <a:pPr marL="450850" lvl="1" indent="-87313" defTabSz="196596">
              <a:spcBef>
                <a:spcPts val="300"/>
              </a:spcBef>
              <a:defRPr sz="1376"/>
            </a:pPr>
            <a:r>
              <a:rPr lang="en-US" sz="1400" dirty="0" smtClean="0">
                <a:solidFill>
                  <a:prstClr val="black"/>
                </a:solidFill>
              </a:rPr>
              <a:t>Dynamic response with LCOs (in-plane bending and flow separation)</a:t>
            </a:r>
          </a:p>
          <a:p>
            <a:pPr marL="174625" lvl="1" indent="-174625" defTabSz="196596">
              <a:spcBef>
                <a:spcPts val="200"/>
              </a:spcBef>
              <a:defRPr sz="1204"/>
            </a:pPr>
            <a:r>
              <a:rPr lang="en-US" sz="1800" dirty="0" smtClean="0">
                <a:solidFill>
                  <a:srgbClr val="0070C0"/>
                </a:solidFill>
              </a:rPr>
              <a:t>Structural model/FEM?</a:t>
            </a:r>
            <a:endParaRPr lang="en-US" sz="1800" dirty="0">
              <a:solidFill>
                <a:srgbClr val="0070C0"/>
              </a:solidFill>
            </a:endParaRPr>
          </a:p>
        </p:txBody>
      </p:sp>
      <p:sp>
        <p:nvSpPr>
          <p:cNvPr id="9" name="Rechteck 8"/>
          <p:cNvSpPr/>
          <p:nvPr/>
        </p:nvSpPr>
        <p:spPr>
          <a:xfrm>
            <a:off x="292608" y="5907898"/>
            <a:ext cx="5779008" cy="646331"/>
          </a:xfrm>
          <a:prstGeom prst="rect">
            <a:avLst/>
          </a:prstGeom>
        </p:spPr>
        <p:txBody>
          <a:bodyPr wrap="square">
            <a:spAutoFit/>
          </a:bodyPr>
          <a:lstStyle/>
          <a:p>
            <a:r>
              <a:rPr lang="en-US" b="1" dirty="0" smtClean="0">
                <a:solidFill>
                  <a:srgbClr val="FF0000"/>
                </a:solidFill>
              </a:rPr>
              <a:t>Paper/Info: </a:t>
            </a:r>
            <a:r>
              <a:rPr lang="en-US" dirty="0" smtClean="0">
                <a:solidFill>
                  <a:srgbClr val="FF0000"/>
                </a:solidFill>
              </a:rPr>
              <a:t>Cooper et al., </a:t>
            </a:r>
            <a:r>
              <a:rPr lang="en-US" i="1" dirty="0">
                <a:solidFill>
                  <a:srgbClr val="FF0000"/>
                </a:solidFill>
              </a:rPr>
              <a:t>Wind Tunnel Testing of a High Aspect Ratio Wing Model</a:t>
            </a:r>
            <a:r>
              <a:rPr lang="en-US" dirty="0" smtClean="0">
                <a:solidFill>
                  <a:srgbClr val="FF0000"/>
                </a:solidFill>
              </a:rPr>
              <a:t>, IFASD 2019</a:t>
            </a:r>
            <a:endParaRPr lang="en-US" dirty="0">
              <a:solidFill>
                <a:srgbClr val="FF000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43"/>
          <a:stretch/>
        </p:blipFill>
        <p:spPr bwMode="auto">
          <a:xfrm>
            <a:off x="6134155" y="2206751"/>
            <a:ext cx="5832000" cy="4117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328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20385</TotalTime>
  <Words>1790</Words>
  <Application>Microsoft Office PowerPoint</Application>
  <PresentationFormat>Widescreen</PresentationFormat>
  <Paragraphs>194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AePW-3 Telecon </vt:lpstr>
      <vt:lpstr>Agenda: October 10, 2019</vt:lpstr>
      <vt:lpstr>Hypersonics FSI Working Group</vt:lpstr>
      <vt:lpstr>Moving Forward with the Aeroelastic Prediction Workshop 3</vt:lpstr>
      <vt:lpstr>Large Deflection Group: Members (mailing list as of October 2019)</vt:lpstr>
      <vt:lpstr>Large Deflection Group: Organization</vt:lpstr>
      <vt:lpstr>Duke University Aeroelastic Models</vt:lpstr>
      <vt:lpstr>Technion Highly Flexible Wing Experimental Benchmark (in process)</vt:lpstr>
      <vt:lpstr>University of Bristol High Aspect Ratio Wing Model (AWI-HARW)</vt:lpstr>
      <vt:lpstr>Interests and way forward</vt:lpstr>
      <vt:lpstr>Moving Forward with the Aeroelastic Prediction Workshop 3</vt:lpstr>
      <vt:lpstr>Notes from Sept 12 2019 Telecon  (Page 1/3)</vt:lpstr>
      <vt:lpstr>Notes from Sept 12, 2019,  (page 2/3)</vt:lpstr>
      <vt:lpstr>Notes from Sept 12, 2019 Telecon (Page 3/3)</vt:lpstr>
      <vt:lpstr>Survey progress &amp; path forward</vt:lpstr>
      <vt:lpstr>Website progress</vt:lpstr>
      <vt:lpstr>Collaboration format</vt:lpstr>
      <vt:lpstr>Objectives of the Aeroelastic Prediction Workshop</vt:lpstr>
      <vt:lpstr>Survey of unsteady aerodynamic experimental data sets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Aeroelastic Prediction Workshop 3 IFASD 2019 Discussion Group</dc:title>
  <dc:creator>Heeg, Jennifer (LARC-D308)</dc:creator>
  <cp:lastModifiedBy>JENNIFER HEEG</cp:lastModifiedBy>
  <cp:revision>74</cp:revision>
  <dcterms:created xsi:type="dcterms:W3CDTF">2019-05-30T11:16:20Z</dcterms:created>
  <dcterms:modified xsi:type="dcterms:W3CDTF">2019-10-10T14:41:56Z</dcterms:modified>
</cp:coreProperties>
</file>